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binary/octet-stream"/>
  <Default Extension="jpg" ContentType="image/jpeg"/>
  <Override PartName="/docProps/app.xml" ContentType="application/vnd.openxmlformats-officedocument.extended-properties+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166"/>
          <a:sy d="100" n="166"/>
        </p:scale>
        <p:origin x="520" y="19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2" Type="http://schemas.openxmlformats.org/officeDocument/2006/relationships/slide" Target="slides/slide41.xml" /><Relationship Id="rId43" Type="http://schemas.openxmlformats.org/officeDocument/2006/relationships/slide" Target="slides/slide42.xml" /><Relationship Id="rId44" Type="http://schemas.openxmlformats.org/officeDocument/2006/relationships/slide" Target="slides/slide43.xml" /><Relationship Id="rId45" Type="http://schemas.openxmlformats.org/officeDocument/2006/relationships/slide" Target="slides/slide44.xml" /><Relationship Id="rId46" Type="http://schemas.openxmlformats.org/officeDocument/2006/relationships/slide" Target="slides/slide45.xml" /><Relationship Id="rId47" Type="http://schemas.openxmlformats.org/officeDocument/2006/relationships/slide" Target="slides/slide46.xml" /><Relationship Id="rId48" Type="http://schemas.openxmlformats.org/officeDocument/2006/relationships/slide" Target="slides/slide47.xml" /><Relationship Id="rId49" Type="http://schemas.openxmlformats.org/officeDocument/2006/relationships/slide" Target="slides/slide48.xml" /><Relationship Id="rId50" Type="http://schemas.openxmlformats.org/officeDocument/2006/relationships/slide" Target="slides/slide49.xml" /><Relationship Id="rId51" Type="http://schemas.openxmlformats.org/officeDocument/2006/relationships/slide" Target="slides/slide50.xml" /><Relationship Id="rId52" Type="http://schemas.openxmlformats.org/officeDocument/2006/relationships/slide" Target="slides/slide51.xml" /><Relationship Id="rId53" Type="http://schemas.openxmlformats.org/officeDocument/2006/relationships/slide" Target="slides/slide52.xml" /><Relationship Id="rId54" Type="http://schemas.openxmlformats.org/officeDocument/2006/relationships/slide" Target="slides/slide53.xml" /><Relationship Id="rId55" Type="http://schemas.openxmlformats.org/officeDocument/2006/relationships/slide" Target="slides/slide54.xml" /><Relationship Id="rId56" Type="http://schemas.openxmlformats.org/officeDocument/2006/relationships/slide" Target="slides/slide55.xml" /><Relationship Id="rId58" Type="http://schemas.openxmlformats.org/officeDocument/2006/relationships/viewProps" Target="viewProps.xml" /><Relationship Id="rId57" Type="http://schemas.openxmlformats.org/officeDocument/2006/relationships/presProps" Target="presProps.xml" /><Relationship Id="rId1" Type="http://schemas.openxmlformats.org/officeDocument/2006/relationships/slideMaster" Target="slideMasters/slideMaster1.xml" /><Relationship Id="rId60" Type="http://schemas.openxmlformats.org/officeDocument/2006/relationships/tableStyles" Target="tableStyles.xml" /><Relationship Id="rId59"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1_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graphicFrame>
        <p:nvGraphicFramePr>
          <p:cNvPr id="7" name="Table 6">
            <a:extLst>
              <a:ext uri="{FF2B5EF4-FFF2-40B4-BE49-F238E27FC236}">
                <a16:creationId xmlns:a16="http://schemas.microsoft.com/office/drawing/2014/main" id="{40E5F148-B214-9ED5-96D2-C8C952B333EC}"/>
              </a:ext>
            </a:extLst>
          </p:cNvPr>
          <p:cNvGraphicFramePr>
            <a:graphicFrameLocks noGrp="1"/>
          </p:cNvGraphicFramePr>
          <p:nvPr userDrawn="1">
            <p:extLst>
              <p:ext uri="{D42A27DB-BD31-4B8C-83A1-F6EECF244321}">
                <p14:modId xmlns:p14="http://schemas.microsoft.com/office/powerpoint/2010/main" val="1121345573"/>
              </p:ext>
            </p:extLst>
          </p:nvPr>
        </p:nvGraphicFramePr>
        <p:xfrm>
          <a:off x="1524000" y="539750"/>
          <a:ext cx="6096000" cy="914400"/>
        </p:xfrm>
        <a:graphic>
          <a:graphicData uri="http://schemas.openxmlformats.org/drawingml/2006/table">
            <a:tbl>
              <a:tblPr firstRow="1" bandRow="1">
                <a:tableStyleId>{69012ECD-51FC-41F1-AA8D-1B2483CD663E}</a:tableStyleId>
              </a:tblPr>
              <a:tblGrid>
                <a:gridCol w="2032000">
                  <a:extLst>
                    <a:ext uri="{9D8B030D-6E8A-4147-A177-3AD203B41FA5}">
                      <a16:colId xmlns:a16="http://schemas.microsoft.com/office/drawing/2014/main" val="271011269"/>
                    </a:ext>
                  </a:extLst>
                </a:gridCol>
                <a:gridCol w="2032000">
                  <a:extLst>
                    <a:ext uri="{9D8B030D-6E8A-4147-A177-3AD203B41FA5}">
                      <a16:colId xmlns:a16="http://schemas.microsoft.com/office/drawing/2014/main" val="2080703046"/>
                    </a:ext>
                  </a:extLst>
                </a:gridCol>
                <a:gridCol w="2032000">
                  <a:extLst>
                    <a:ext uri="{9D8B030D-6E8A-4147-A177-3AD203B41FA5}">
                      <a16:colId xmlns:a16="http://schemas.microsoft.com/office/drawing/2014/main" val="1138284043"/>
                    </a:ext>
                  </a:extLst>
                </a:gridCol>
              </a:tblGrid>
              <a:tr h="370840">
                <a:tc>
                  <a:txBody>
                    <a:bodyPr/>
                    <a:lstStyle/>
                    <a:p>
                      <a:endParaRPr lang="en-US" sz="2400" dirty="0"/>
                    </a:p>
                  </a:txBody>
                  <a:tcPr/>
                </a:tc>
                <a:tc>
                  <a:txBody>
                    <a:bodyPr/>
                    <a:lstStyle/>
                    <a:p>
                      <a:endParaRPr lang="en-US" sz="2400" dirty="0"/>
                    </a:p>
                  </a:txBody>
                  <a:tcPr/>
                </a:tc>
                <a:tc>
                  <a:txBody>
                    <a:bodyPr/>
                    <a:lstStyle/>
                    <a:p>
                      <a:endParaRPr lang="en-US" sz="2400"/>
                    </a:p>
                  </a:txBody>
                  <a:tcPr/>
                </a:tc>
                <a:extLst>
                  <a:ext uri="{0D108BD9-81ED-4DB2-BD59-A6C34878D82A}">
                    <a16:rowId xmlns:a16="http://schemas.microsoft.com/office/drawing/2014/main" val="769229322"/>
                  </a:ext>
                </a:extLst>
              </a:tr>
              <a:tr h="370840">
                <a:tc>
                  <a:txBody>
                    <a:bodyPr/>
                    <a:lstStyle/>
                    <a:p>
                      <a:endParaRPr lang="en-US" sz="2400"/>
                    </a:p>
                  </a:txBody>
                  <a:tcPr/>
                </a:tc>
                <a:tc>
                  <a:txBody>
                    <a:bodyPr/>
                    <a:lstStyle/>
                    <a:p>
                      <a:endParaRPr lang="en-US" sz="2400" dirty="0"/>
                    </a:p>
                  </a:txBody>
                  <a:tcPr/>
                </a:tc>
                <a:tc>
                  <a:txBody>
                    <a:bodyPr/>
                    <a:lstStyle/>
                    <a:p>
                      <a:endParaRPr lang="en-US" sz="2400" dirty="0"/>
                    </a:p>
                  </a:txBody>
                  <a:tcPr/>
                </a:tc>
                <a:extLst>
                  <a:ext uri="{0D108BD9-81ED-4DB2-BD59-A6C34878D82A}">
                    <a16:rowId xmlns:a16="http://schemas.microsoft.com/office/drawing/2014/main" val="184196425"/>
                  </a:ext>
                </a:extLst>
              </a:tr>
            </a:tbl>
          </a:graphicData>
        </a:graphic>
      </p:graphicFrame>
    </p:spTree>
    <p:extLst>
      <p:ext uri="{BB962C8B-B14F-4D97-AF65-F5344CB8AC3E}">
        <p14:creationId xmlns:p14="http://schemas.microsoft.com/office/powerpoint/2010/main" val="29397889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a:defRPr sz="2800"/>
            </a:lvl1pPr>
            <a:lvl2pPr>
              <a:defRPr sz="2800"/>
            </a:lvl2pPr>
            <a:lvl3pPr>
              <a:defRPr sz="24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4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38600" cy="3394472"/>
          </a:xfrm>
        </p:spPr>
        <p:txBody>
          <a:bodyPr/>
          <a:lstStyle>
            <a:lvl1pPr>
              <a:defRPr sz="24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11/14/24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11/14/24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11/14/24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11/14/24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11/14/24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11/14/24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13" Target="../theme/theme1.xml" Type="http://schemas.openxmlformats.org/officeDocument/2006/relationships/theme"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slideLayouts/slideLayout12.xml" Type="http://schemas.openxmlformats.org/officeDocument/2006/relationships/slideLayout"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11/14/24</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342900" eaLnBrk="1" hangingPunct="1" latinLnBrk="0" rtl="0">
        <a:spcBef>
          <a:spcPct val="0"/>
        </a:spcBef>
        <a:buNone/>
        <a:defRPr kern="1200" sz="3300">
          <a:solidFill>
            <a:schemeClr val="tx1"/>
          </a:solidFill>
          <a:latin typeface="+mj-lt"/>
          <a:ea typeface="+mj-ea"/>
          <a:cs typeface="+mj-cs"/>
        </a:defRPr>
      </a:lvl1pPr>
    </p:titleStyle>
    <p:bodyStyle>
      <a:lvl1pPr algn="l" defTabSz="342900" eaLnBrk="1" hangingPunct="1" indent="-342900" latinLnBrk="0" marL="342900" rtl="0">
        <a:spcBef>
          <a:spcPct val="20000"/>
        </a:spcBef>
        <a:buFont typeface="Arial"/>
        <a:buChar char="•"/>
        <a:defRPr kern="1200" sz="2400">
          <a:solidFill>
            <a:schemeClr val="tx1"/>
          </a:solidFill>
          <a:latin typeface="+mn-lt"/>
          <a:ea typeface="+mn-ea"/>
          <a:cs typeface="+mn-cs"/>
        </a:defRPr>
      </a:lvl1pPr>
      <a:lvl2pPr algn="l" defTabSz="342900" eaLnBrk="1" hangingPunct="1" indent="-342900" latinLnBrk="0" marL="685800" rtl="0">
        <a:spcBef>
          <a:spcPct val="20000"/>
        </a:spcBef>
        <a:buFont typeface="Arial"/>
        <a:buChar char="–"/>
        <a:defRPr kern="1200" sz="2100">
          <a:solidFill>
            <a:schemeClr val="tx1"/>
          </a:solidFill>
          <a:latin typeface="+mn-lt"/>
          <a:ea typeface="+mn-ea"/>
          <a:cs typeface="+mn-cs"/>
        </a:defRPr>
      </a:lvl2pPr>
      <a:lvl3pPr algn="l" defTabSz="342900" eaLnBrk="1" hangingPunct="1" indent="-342900" latinLnBrk="0" marL="1028700" rtl="0">
        <a:spcBef>
          <a:spcPct val="20000"/>
        </a:spcBef>
        <a:buFont typeface="Arial"/>
        <a:buChar char="•"/>
        <a:defRPr kern="1200" sz="1800">
          <a:solidFill>
            <a:schemeClr val="tx1"/>
          </a:solidFill>
          <a:latin typeface="+mn-lt"/>
          <a:ea typeface="+mn-ea"/>
          <a:cs typeface="+mn-cs"/>
        </a:defRPr>
      </a:lvl3pPr>
      <a:lvl4pPr algn="l" defTabSz="342900" eaLnBrk="1" hangingPunct="1" indent="-342900" latinLnBrk="0" marL="1371600" rtl="0">
        <a:spcBef>
          <a:spcPct val="20000"/>
        </a:spcBef>
        <a:buFont typeface="Arial"/>
        <a:buChar char="–"/>
        <a:defRPr kern="1200" sz="1500">
          <a:solidFill>
            <a:schemeClr val="tx1"/>
          </a:solidFill>
          <a:latin typeface="+mn-lt"/>
          <a:ea typeface="+mn-ea"/>
          <a:cs typeface="+mn-cs"/>
        </a:defRPr>
      </a:lvl4pPr>
      <a:lvl5pPr algn="l" defTabSz="342900" eaLnBrk="1" hangingPunct="1" indent="-342900" latinLnBrk="0" marL="1714500" rtl="0">
        <a:spcBef>
          <a:spcPct val="20000"/>
        </a:spcBef>
        <a:buFont typeface="Arial"/>
        <a:buChar char="»"/>
        <a:defRPr kern="1200" sz="1500">
          <a:solidFill>
            <a:schemeClr val="tx1"/>
          </a:solidFill>
          <a:latin typeface="+mn-lt"/>
          <a:ea typeface="+mn-ea"/>
          <a:cs typeface="+mn-cs"/>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7.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8.png"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9.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0.png" /></Relationships>
</file>

<file path=ppt/slides/_rels/slide1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1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3.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4.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5.png"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6.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7.png" /></Relationships>
</file>

<file path=ppt/slides/_rels/slide2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8.png"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0.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32.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3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jpeg" /></Relationships>
</file>

<file path=ppt/slides/_rels/slide3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0.jpg" /></Relationships>
</file>

<file path=ppt/slides/_rels/slide3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1.png" /></Relationships>
</file>

<file path=ppt/slides/_rels/slide3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2.png" /></Relationships>
</file>

<file path=ppt/slides/_rels/slide3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3.png" /></Relationships>
</file>

<file path=ppt/slides/_rels/slide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png" /></Relationships>
</file>

<file path=ppt/slides/_rels/slide4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8.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4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png" /></Relationships>
</file>

<file path=ppt/slides/_rels/slide5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lci_surgery.htm" TargetMode="External" /></Relationships>
</file>

<file path=ppt/slides/_rels/slide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4.png" /></Relationships>
</file>

<file path=ppt/slides/_rels/slide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png" /></Relationships>
</file>

<file path=ppt/slides/_rels/slide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6.pn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pPr lvl="0" indent="0" marL="0">
              <a:buNone/>
            </a:pPr>
            <a:r>
              <a:rPr/>
              <a:t>Adenocarcinoma of the Esophagus and GE Junction</a:t>
            </a:r>
          </a:p>
        </p:txBody>
      </p:sp>
      <p:sp>
        <p:nvSpPr>
          <p:cNvPr id="3" name="Subtitle 2"/>
          <p:cNvSpPr>
            <a:spLocks noGrp="1"/>
          </p:cNvSpPr>
          <p:nvPr>
            <p:ph idx="1" type="subTitle"/>
          </p:nvPr>
        </p:nvSpPr>
        <p:spPr>
          <a:xfrm>
            <a:off x="1371600" y="2914650"/>
            <a:ext cx="6400800" cy="1314450"/>
          </a:xfrm>
        </p:spPr>
        <p:txBody>
          <a:bodyPr/>
          <a:lstStyle/>
          <a:p>
            <a:pPr lvl="0" indent="0" marL="0">
              <a:buNone/>
            </a:pPr>
            <a:br/>
            <a:b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 Stage</a:t>
            </a:r>
          </a:p>
        </p:txBody>
      </p:sp>
      <p:sp>
        <p:nvSpPr>
          <p:cNvPr id="3" name="Content Placeholder 2"/>
          <p:cNvSpPr>
            <a:spLocks noGrp="1"/>
          </p:cNvSpPr>
          <p:nvPr>
            <p:ph idx="1" sz="half"/>
          </p:nvPr>
        </p:nvSpPr>
        <p:spPr/>
        <p:txBody>
          <a:bodyPr/>
          <a:lstStyle/>
          <a:p>
            <a:pPr lvl="0" indent="0" marL="0">
              <a:buNone/>
            </a:pPr>
            <a:r>
              <a:rPr/>
              <a:t>Cancers are categorized by whether there is spread to the lymph nodes.</a:t>
            </a:r>
          </a:p>
          <a:p>
            <a:pPr lvl="0"/>
            <a:r>
              <a:rPr b="1"/>
              <a:t>N0</a:t>
            </a:r>
            <a:r>
              <a:rPr/>
              <a:t> cancers have not spread to the lymph nodes</a:t>
            </a:r>
            <a:br/>
            <a:br/>
          </a:p>
          <a:p>
            <a:pPr lvl="0"/>
            <a:r>
              <a:rPr b="1"/>
              <a:t>N1</a:t>
            </a:r>
            <a:r>
              <a:rPr/>
              <a:t> cancers have spread to the lymph nodes.</a:t>
            </a:r>
          </a:p>
        </p:txBody>
      </p:sp>
      <p:pic>
        <p:nvPicPr>
          <p:cNvPr descr="https://deidt7p41jzcy.cloudfront.net/tumor_t3_nodes_labels.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M Stage</a:t>
            </a:r>
          </a:p>
        </p:txBody>
      </p:sp>
      <p:sp>
        <p:nvSpPr>
          <p:cNvPr id="3" name="Content Placeholder 2"/>
          <p:cNvSpPr>
            <a:spLocks noGrp="1"/>
          </p:cNvSpPr>
          <p:nvPr>
            <p:ph idx="1" sz="half"/>
          </p:nvPr>
        </p:nvSpPr>
        <p:spPr/>
        <p:txBody>
          <a:bodyPr/>
          <a:lstStyle/>
          <a:p>
            <a:pPr lvl="0" indent="0" marL="0">
              <a:buNone/>
            </a:pPr>
            <a:r>
              <a:rPr/>
              <a:t>Some cancers spread to other parts of the body</a:t>
            </a:r>
          </a:p>
          <a:p>
            <a:pPr lvl="0"/>
            <a:r>
              <a:rPr b="1"/>
              <a:t>M0</a:t>
            </a:r>
            <a:r>
              <a:rPr/>
              <a:t> cancers have not spread to other parts of the body</a:t>
            </a:r>
          </a:p>
          <a:p>
            <a:pPr lvl="0"/>
            <a:r>
              <a:rPr b="1"/>
              <a:t>M1</a:t>
            </a:r>
            <a:r>
              <a:rPr/>
              <a:t> cancers have spread lungs, liver, or bone</a:t>
            </a:r>
          </a:p>
        </p:txBody>
      </p:sp>
      <p:pic>
        <p:nvPicPr>
          <p:cNvPr descr="https://deidt7p41jzcy.cloudfront.net/Eso_M_Stage.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PET scan</a:t>
            </a:r>
          </a:p>
        </p:txBody>
      </p:sp>
      <p:sp>
        <p:nvSpPr>
          <p:cNvPr id="3" name="Content Placeholder 2"/>
          <p:cNvSpPr>
            <a:spLocks noGrp="1"/>
          </p:cNvSpPr>
          <p:nvPr>
            <p:ph idx="1" sz="half"/>
          </p:nvPr>
        </p:nvSpPr>
        <p:spPr/>
        <p:txBody>
          <a:bodyPr/>
          <a:lstStyle/>
          <a:p>
            <a:pPr lvl="0" indent="0" marL="0">
              <a:buNone/>
            </a:pPr>
            <a:r>
              <a:rPr/>
              <a:t>A PET scan is similar to a CT scan, and uses a small amount of tracer to light up areas of cancer.</a:t>
            </a:r>
          </a:p>
        </p:txBody>
      </p:sp>
      <p:pic>
        <p:nvPicPr>
          <p:cNvPr descr="https://deidt7p41jzcy.cloudfront.net/PetImage.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Endoscopic Ultrasound</a:t>
            </a:r>
          </a:p>
        </p:txBody>
      </p:sp>
      <p:sp>
        <p:nvSpPr>
          <p:cNvPr id="3" name="Content Placeholder 2"/>
          <p:cNvSpPr>
            <a:spLocks noGrp="1"/>
          </p:cNvSpPr>
          <p:nvPr>
            <p:ph idx="1" sz="half"/>
          </p:nvPr>
        </p:nvSpPr>
        <p:spPr/>
        <p:txBody>
          <a:bodyPr/>
          <a:lstStyle/>
          <a:p>
            <a:pPr lvl="0"/>
            <a:r>
              <a:rPr/>
              <a:t>Similar to upper endoscopy (EGD)</a:t>
            </a:r>
          </a:p>
          <a:p>
            <a:pPr lvl="0"/>
            <a:r>
              <a:rPr/>
              <a:t>Ultrasound probe in scope</a:t>
            </a:r>
          </a:p>
          <a:p>
            <a:pPr lvl="0"/>
            <a:r>
              <a:rPr/>
              <a:t>Evaluates T stage of cancer</a:t>
            </a:r>
          </a:p>
        </p:txBody>
      </p:sp>
      <p:pic>
        <p:nvPicPr>
          <p:cNvPr descr="https://deidt7p41jzcy.cloudfront.net/EUSArtboard.png" id="0" name="Picture 1"/>
          <p:cNvPicPr>
            <a:picLocks noGrp="1" noChangeAspect="1"/>
          </p:cNvPicPr>
          <p:nvPr/>
        </p:nvPicPr>
        <p:blipFill>
          <a:blip r:embed="rId2"/>
          <a:stretch>
            <a:fillRect/>
          </a:stretch>
        </p:blipFill>
        <p:spPr bwMode="auto">
          <a:xfrm>
            <a:off x="5016500" y="1193800"/>
            <a:ext cx="3314700" cy="3390900"/>
          </a:xfrm>
          <a:prstGeom prst="rect">
            <a:avLst/>
          </a:prstGeom>
          <a:noFill/>
          <a:ln w="9525">
            <a:noFill/>
            <a:headEnd/>
            <a:tailEnd/>
          </a:ln>
        </p:spPr>
      </p:pic>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Laparoscopy</a:t>
            </a:r>
          </a:p>
        </p:txBody>
      </p:sp>
      <p:sp>
        <p:nvSpPr>
          <p:cNvPr id="3" name="Content Placeholder 2"/>
          <p:cNvSpPr>
            <a:spLocks noGrp="1"/>
          </p:cNvSpPr>
          <p:nvPr>
            <p:ph idx="1" sz="half"/>
          </p:nvPr>
        </p:nvSpPr>
        <p:spPr/>
        <p:txBody>
          <a:bodyPr/>
          <a:lstStyle/>
          <a:p>
            <a:pPr lvl="0"/>
            <a:r>
              <a:rPr/>
              <a:t>Some stomach cancers can spread inside the abdomen</a:t>
            </a:r>
          </a:p>
          <a:p>
            <a:pPr lvl="0"/>
            <a:r>
              <a:rPr/>
              <a:t>Areas of spread can be very small (grain of rice)</a:t>
            </a:r>
          </a:p>
          <a:p>
            <a:pPr lvl="0"/>
            <a:r>
              <a:rPr/>
              <a:t>Laparoscopy can detect spread inside the abdomen</a:t>
            </a:r>
          </a:p>
        </p:txBody>
      </p:sp>
      <p:pic>
        <p:nvPicPr>
          <p:cNvPr descr="https://deidt7p41jzcy.cloudfront.net/Eso_Laparoscopy.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A laparoscopy is performed under a general anesthetic.</a:t>
            </a:r>
          </a:p>
          <a:p>
            <a:pPr lvl="0"/>
            <a:r>
              <a:rPr/>
              <a:t>Several incisions 1/4” long</a:t>
            </a:r>
          </a:p>
          <a:p>
            <a:pPr lvl="0"/>
            <a:r>
              <a:rPr/>
              <a:t>A telescope is inserted to look inside the abdominal cavity.</a:t>
            </a:r>
          </a:p>
          <a:p>
            <a:pPr lvl="0"/>
            <a:r>
              <a:rPr/>
              <a:t>Biopsies can be performed.</a:t>
            </a:r>
          </a:p>
        </p:txBody>
      </p:sp>
      <p:pic>
        <p:nvPicPr>
          <p:cNvPr descr="https://deidt7p41jzcy.cloudfront.net/Eso_Laparoscopy.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Treatment Plan</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br/>
                <a:br/>
                <a:r>
                  <a:rPr/>
                  <a:t>- Superficial (T1) </a:t>
                </a:r>
                <a14:m>
                  <m:oMath xmlns:m="http://schemas.openxmlformats.org/officeDocument/2006/math">
                    <m:r>
                      <m:rPr>
                        <m:sty m:val="p"/>
                      </m:rPr>
                      <m:t>⇒</m:t>
                    </m:r>
                  </m:oMath>
                </a14:m>
                <a:r>
                  <a:rPr/>
                  <a:t> Endoscopic Therapy</a:t>
                </a:r>
                <a:br/>
                <a:br/>
                <a:r>
                  <a:rPr/>
                  <a:t>- Localized (T1b/T2) </a:t>
                </a:r>
                <a14:m>
                  <m:oMath xmlns:m="http://schemas.openxmlformats.org/officeDocument/2006/math">
                    <m:r>
                      <m:rPr>
                        <m:sty m:val="p"/>
                      </m:rPr>
                      <m:t>⇒</m:t>
                    </m:r>
                  </m:oMath>
                </a14:m>
                <a:r>
                  <a:rPr/>
                  <a:t> Surgery</a:t>
                </a:r>
                <a:br/>
                <a:br/>
                <a:r>
                  <a:rPr/>
                  <a:t>- Locally-advanced (T3/N1) </a:t>
                </a:r>
                <a14:m>
                  <m:oMath xmlns:m="http://schemas.openxmlformats.org/officeDocument/2006/math">
                    <m:r>
                      <m:rPr>
                        <m:sty m:val="p"/>
                      </m:rPr>
                      <m:t>⇒</m:t>
                    </m:r>
                  </m:oMath>
                </a14:m>
                <a:r>
                  <a:rPr/>
                  <a:t> Chemo </a:t>
                </a:r>
                <a14:m>
                  <m:oMath xmlns:m="http://schemas.openxmlformats.org/officeDocument/2006/math">
                    <m:r>
                      <m:rPr>
                        <m:sty m:val="p"/>
                      </m:rPr>
                      <m:t>±</m:t>
                    </m:r>
                  </m:oMath>
                </a14:m>
                <a:r>
                  <a:rPr/>
                  <a:t> Radiation </a:t>
                </a:r>
                <a14:m>
                  <m:oMath xmlns:m="http://schemas.openxmlformats.org/officeDocument/2006/math">
                    <m:r>
                      <m:rPr>
                        <m:sty m:val="p"/>
                      </m:rPr>
                      <m:t>→</m:t>
                    </m:r>
                  </m:oMath>
                </a14:m>
                <a:r>
                  <a:rPr/>
                  <a:t>Surgery</a:t>
                </a:r>
                <a:br/>
                <a:br/>
                <a:r>
                  <a:rPr/>
                  <a:t>- Metastatic (M1) </a:t>
                </a:r>
                <a14:m>
                  <m:oMath xmlns:m="http://schemas.openxmlformats.org/officeDocument/2006/math">
                    <m:r>
                      <m:rPr>
                        <m:sty m:val="p"/>
                      </m:rPr>
                      <m:t>⇒</m:t>
                    </m:r>
                  </m:oMath>
                </a14:m>
                <a:r>
                  <a:rPr/>
                  <a:t> Chemotherapy</a:t>
                </a:r>
              </a:p>
            </p:txBody>
          </p:sp>
        </mc:Choice>
      </mc:AlternateContent>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Patients with locally-advanced esophageal cancer often have localized spread of cancer cells in the surrounding area</a:t>
            </a:r>
          </a:p>
        </p:txBody>
      </p:sp>
      <p:pic>
        <p:nvPicPr>
          <p:cNvPr descr="https://deidt7p41jzcy.cloudfront.net/Eso_tumor_100_1600.png" id="0" name="Picture 1"/>
          <p:cNvPicPr>
            <a:picLocks noGrp="1" noChangeAspect="1"/>
          </p:cNvPicPr>
          <p:nvPr/>
        </p:nvPicPr>
        <p:blipFill>
          <a:blip r:embed="rId2"/>
          <a:stretch>
            <a:fillRect/>
          </a:stretch>
        </p:blipFill>
        <p:spPr bwMode="auto">
          <a:xfrm>
            <a:off x="5156200" y="1193800"/>
            <a:ext cx="3009900" cy="3390900"/>
          </a:xfrm>
          <a:prstGeom prst="rect">
            <a:avLst/>
          </a:prstGeom>
          <a:noFill/>
          <a:ln w="9525">
            <a:noFill/>
            <a:headEnd/>
            <a:tailEnd/>
          </a:ln>
        </p:spPr>
      </p:pic>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If locally-advanced cancers are treated with surgery alone…</a:t>
            </a:r>
          </a:p>
        </p:txBody>
      </p:sp>
      <p:pic>
        <p:nvPicPr>
          <p:cNvPr descr="https://deidt7p41jzcy.cloudfront.net/Eso_tumor100_resection_intra.png" id="0" name="Picture 1"/>
          <p:cNvPicPr>
            <a:picLocks noGrp="1" noChangeAspect="1"/>
          </p:cNvPicPr>
          <p:nvPr/>
        </p:nvPicPr>
        <p:blipFill>
          <a:blip r:embed="rId2"/>
          <a:stretch>
            <a:fillRect/>
          </a:stretch>
        </p:blipFill>
        <p:spPr bwMode="auto">
          <a:xfrm>
            <a:off x="5156200" y="1193800"/>
            <a:ext cx="3009900" cy="3390900"/>
          </a:xfrm>
          <a:prstGeom prst="rect">
            <a:avLst/>
          </a:prstGeom>
          <a:noFill/>
          <a:ln w="9525">
            <a:noFill/>
            <a:headEnd/>
            <a:tailEnd/>
          </a:ln>
        </p:spPr>
      </p:pic>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If locally-advanced cancers are treated with surgery alone…</a:t>
            </a:r>
          </a:p>
          <a:p>
            <a:pPr lvl="0" indent="0" marL="0">
              <a:buNone/>
            </a:pPr>
            <a:r>
              <a:rPr/>
              <a:t>There is a risk that cancer cells can be left behind</a:t>
            </a:r>
          </a:p>
        </p:txBody>
      </p:sp>
      <p:pic>
        <p:nvPicPr>
          <p:cNvPr descr="https://deidt7p41jzcy.cloudfront.net/Eso_tumor100_resection_post.png" id="0" name="Picture 1"/>
          <p:cNvPicPr>
            <a:picLocks noGrp="1" noChangeAspect="1"/>
          </p:cNvPicPr>
          <p:nvPr/>
        </p:nvPicPr>
        <p:blipFill>
          <a:blip r:embed="rId2"/>
          <a:stretch>
            <a:fillRect/>
          </a:stretch>
        </p:blipFill>
        <p:spPr bwMode="auto">
          <a:xfrm>
            <a:off x="5156200" y="1193800"/>
            <a:ext cx="3009900" cy="3390900"/>
          </a:xfrm>
          <a:prstGeom prst="rect">
            <a:avLst/>
          </a:prstGeom>
          <a:noFill/>
          <a:ln w="9525">
            <a:noFill/>
            <a:headEnd/>
            <a:tailEnd/>
          </a:ln>
        </p:spPr>
      </p:pic>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Anatomy</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indent="0" marL="0">
                  <a:buNone/>
                </a:pPr>
                <a:r>
                  <a:rPr/>
                  <a:t>Food moves from the throat</a:t>
                </a:r>
              </a:p>
              <a:p>
                <a:pPr lvl="0" indent="0" marL="0">
                  <a:buNone/>
                </a:pPr>
                <a14:m>
                  <m:oMath xmlns:m="http://schemas.openxmlformats.org/officeDocument/2006/math">
                    <m:r>
                      <m:rPr>
                        <m:sty m:val="p"/>
                      </m:rPr>
                      <m:t>→</m:t>
                    </m:r>
                  </m:oMath>
                </a14:m>
                <a:r>
                  <a:rPr/>
                  <a:t> esophagus</a:t>
                </a:r>
              </a:p>
              <a:p>
                <a:pPr lvl="0" indent="0" marL="0">
                  <a:buNone/>
                </a:pPr>
                <a14:m>
                  <m:oMath xmlns:m="http://schemas.openxmlformats.org/officeDocument/2006/math">
                    <m:r>
                      <m:rPr>
                        <m:sty m:val="p"/>
                      </m:rPr>
                      <m:t>→</m:t>
                    </m:r>
                  </m:oMath>
                </a14:m>
                <a:r>
                  <a:rPr/>
                  <a:t> stomach</a:t>
                </a:r>
              </a:p>
              <a:p>
                <a:pPr lvl="0" indent="0" marL="0">
                  <a:buNone/>
                </a:pPr>
                <a14:m>
                  <m:oMath xmlns:m="http://schemas.openxmlformats.org/officeDocument/2006/math">
                    <m:r>
                      <m:rPr>
                        <m:sty m:val="p"/>
                      </m:rPr>
                      <m:t>→</m:t>
                    </m:r>
                  </m:oMath>
                </a14:m>
                <a:r>
                  <a:rPr/>
                  <a:t> small bowel (jejunum)</a:t>
                </a:r>
              </a:p>
            </p:txBody>
          </p:sp>
        </mc:Choice>
      </mc:AlternateContent>
      <p:pic>
        <p:nvPicPr>
          <p:cNvPr descr="https://deidt7p41jzcy.cloudfront.net/Eso_Anatomy_Labels.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Preoperative Therapy</a:t>
            </a:r>
          </a:p>
        </p:txBody>
      </p:sp>
      <p:sp>
        <p:nvSpPr>
          <p:cNvPr id="3" name="Content Placeholder 2"/>
          <p:cNvSpPr>
            <a:spLocks noGrp="1"/>
          </p:cNvSpPr>
          <p:nvPr>
            <p:ph idx="1" sz="half"/>
          </p:nvPr>
        </p:nvSpPr>
        <p:spPr/>
        <p:txBody>
          <a:bodyPr/>
          <a:lstStyle/>
          <a:p>
            <a:pPr lvl="0" indent="0" marL="0">
              <a:buNone/>
            </a:pPr>
            <a:r>
              <a:rPr/>
              <a:t>It is helpful to start with therapy </a:t>
            </a:r>
            <a:r>
              <a:rPr i="1"/>
              <a:t>before</a:t>
            </a:r>
            <a:r>
              <a:rPr/>
              <a:t> surgery that will shrink the cancer.</a:t>
            </a:r>
          </a:p>
        </p:txBody>
      </p:sp>
      <p:pic>
        <p:nvPicPr>
          <p:cNvPr descr="https://deidt7p41jzcy.cloudfront.net/Eso_tumor_100_1600.png" id="0" name="Picture 1"/>
          <p:cNvPicPr>
            <a:picLocks noGrp="1" noChangeAspect="1"/>
          </p:cNvPicPr>
          <p:nvPr/>
        </p:nvPicPr>
        <p:blipFill>
          <a:blip r:embed="rId2"/>
          <a:stretch>
            <a:fillRect/>
          </a:stretch>
        </p:blipFill>
        <p:spPr bwMode="auto">
          <a:xfrm>
            <a:off x="5156200" y="1193800"/>
            <a:ext cx="3009900" cy="3390900"/>
          </a:xfrm>
          <a:prstGeom prst="rect">
            <a:avLst/>
          </a:prstGeom>
          <a:noFill/>
          <a:ln w="9525">
            <a:noFill/>
            <a:headEnd/>
            <a:tailEnd/>
          </a:ln>
        </p:spPr>
      </p:pic>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Preoperative Therapy</a:t>
            </a:r>
          </a:p>
        </p:txBody>
      </p:sp>
      <p:sp>
        <p:nvSpPr>
          <p:cNvPr id="3" name="Content Placeholder 2"/>
          <p:cNvSpPr>
            <a:spLocks noGrp="1"/>
          </p:cNvSpPr>
          <p:nvPr>
            <p:ph idx="1" sz="half"/>
          </p:nvPr>
        </p:nvSpPr>
        <p:spPr/>
        <p:txBody>
          <a:bodyPr/>
          <a:lstStyle/>
          <a:p>
            <a:pPr lvl="0" indent="0" marL="0">
              <a:buNone/>
            </a:pPr>
            <a:r>
              <a:rPr/>
              <a:t>It is helpful to start with therapy </a:t>
            </a:r>
            <a:r>
              <a:rPr i="1"/>
              <a:t>before</a:t>
            </a:r>
            <a:r>
              <a:rPr/>
              <a:t> surgery that will shrink the cancer.</a:t>
            </a:r>
          </a:p>
        </p:txBody>
      </p:sp>
      <p:pic>
        <p:nvPicPr>
          <p:cNvPr descr="https://deidt7p41jzcy.cloudfront.net/Eso_tumor40_1600.png" id="0" name="Picture 1"/>
          <p:cNvPicPr>
            <a:picLocks noGrp="1" noChangeAspect="1"/>
          </p:cNvPicPr>
          <p:nvPr/>
        </p:nvPicPr>
        <p:blipFill>
          <a:blip r:embed="rId2"/>
          <a:stretch>
            <a:fillRect/>
          </a:stretch>
        </p:blipFill>
        <p:spPr bwMode="auto">
          <a:xfrm>
            <a:off x="5156200" y="1193800"/>
            <a:ext cx="3009900" cy="3390900"/>
          </a:xfrm>
          <a:prstGeom prst="rect">
            <a:avLst/>
          </a:prstGeom>
          <a:noFill/>
          <a:ln w="9525">
            <a:noFill/>
            <a:headEnd/>
            <a:tailEnd/>
          </a:ln>
        </p:spPr>
      </p:pic>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Preoperative Therapy</a:t>
            </a:r>
          </a:p>
        </p:txBody>
      </p:sp>
      <p:sp>
        <p:nvSpPr>
          <p:cNvPr id="3" name="Content Placeholder 2"/>
          <p:cNvSpPr>
            <a:spLocks noGrp="1"/>
          </p:cNvSpPr>
          <p:nvPr>
            <p:ph idx="1" sz="half"/>
          </p:nvPr>
        </p:nvSpPr>
        <p:spPr/>
        <p:txBody>
          <a:bodyPr/>
          <a:lstStyle/>
          <a:p>
            <a:pPr lvl="0" indent="0" marL="0">
              <a:buNone/>
            </a:pPr>
            <a:r>
              <a:rPr/>
              <a:t>It is helpful to start with therapy </a:t>
            </a:r>
            <a:r>
              <a:rPr i="1"/>
              <a:t>before</a:t>
            </a:r>
            <a:r>
              <a:rPr/>
              <a:t> surgery that will shrink the cancer.</a:t>
            </a:r>
          </a:p>
        </p:txBody>
      </p:sp>
      <p:pic>
        <p:nvPicPr>
          <p:cNvPr descr="https://deidt7p41jzcy.cloudfront.net/Eso_Tumor_00_1600.png" id="0" name="Picture 1"/>
          <p:cNvPicPr>
            <a:picLocks noGrp="1" noChangeAspect="1"/>
          </p:cNvPicPr>
          <p:nvPr/>
        </p:nvPicPr>
        <p:blipFill>
          <a:blip r:embed="rId2"/>
          <a:stretch>
            <a:fillRect/>
          </a:stretch>
        </p:blipFill>
        <p:spPr bwMode="auto">
          <a:xfrm>
            <a:off x="5156200" y="1193800"/>
            <a:ext cx="3009900" cy="3390900"/>
          </a:xfrm>
          <a:prstGeom prst="rect">
            <a:avLst/>
          </a:prstGeom>
          <a:noFill/>
          <a:ln w="9525">
            <a:noFill/>
            <a:headEnd/>
            <a:tailEnd/>
          </a:ln>
        </p:spPr>
      </p:pic>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Surgery after Preoperative Therapy</a:t>
            </a:r>
          </a:p>
        </p:txBody>
      </p:sp>
      <p:sp>
        <p:nvSpPr>
          <p:cNvPr id="3" name="Content Placeholder 2"/>
          <p:cNvSpPr>
            <a:spLocks noGrp="1"/>
          </p:cNvSpPr>
          <p:nvPr>
            <p:ph idx="1" sz="half"/>
          </p:nvPr>
        </p:nvSpPr>
        <p:spPr/>
        <p:txBody>
          <a:bodyPr/>
          <a:lstStyle/>
          <a:p>
            <a:pPr lvl="0" indent="0" marL="0">
              <a:buNone/>
            </a:pPr>
            <a:r>
              <a:rPr/>
              <a:t>When surgery is then performed…</a:t>
            </a:r>
          </a:p>
        </p:txBody>
      </p:sp>
      <p:pic>
        <p:nvPicPr>
          <p:cNvPr descr="https://deidt7p41jzcy.cloudfront.net/Eso_tumor00_resection1_1600.png" id="0" name="Picture 1"/>
          <p:cNvPicPr>
            <a:picLocks noGrp="1" noChangeAspect="1"/>
          </p:cNvPicPr>
          <p:nvPr/>
        </p:nvPicPr>
        <p:blipFill>
          <a:blip r:embed="rId2"/>
          <a:stretch>
            <a:fillRect/>
          </a:stretch>
        </p:blipFill>
        <p:spPr bwMode="auto">
          <a:xfrm>
            <a:off x="5156200" y="1193800"/>
            <a:ext cx="3009900" cy="3390900"/>
          </a:xfrm>
          <a:prstGeom prst="rect">
            <a:avLst/>
          </a:prstGeom>
          <a:noFill/>
          <a:ln w="9525">
            <a:noFill/>
            <a:headEnd/>
            <a:tailEnd/>
          </a:ln>
        </p:spPr>
      </p:pic>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Preoperative Therapy</a:t>
            </a:r>
          </a:p>
        </p:txBody>
      </p:sp>
      <p:sp>
        <p:nvSpPr>
          <p:cNvPr id="3" name="Content Placeholder 2"/>
          <p:cNvSpPr>
            <a:spLocks noGrp="1"/>
          </p:cNvSpPr>
          <p:nvPr>
            <p:ph idx="1" sz="half"/>
          </p:nvPr>
        </p:nvSpPr>
        <p:spPr/>
        <p:txBody>
          <a:bodyPr/>
          <a:lstStyle/>
          <a:p>
            <a:pPr lvl="0" indent="0" marL="0">
              <a:buNone/>
            </a:pPr>
            <a:r>
              <a:rPr/>
              <a:t>When surgery is then performed…</a:t>
            </a:r>
          </a:p>
          <a:p>
            <a:pPr lvl="0" indent="0" marL="0">
              <a:buNone/>
            </a:pPr>
            <a:r>
              <a:rPr/>
              <a:t>The risk of cancer recurrence is minimized</a:t>
            </a:r>
          </a:p>
        </p:txBody>
      </p:sp>
      <p:pic>
        <p:nvPicPr>
          <p:cNvPr descr="https://deidt7p41jzcy.cloudfront.net/Eso_tumor00_resection2_1600.png" id="0" name="Picture 1"/>
          <p:cNvPicPr>
            <a:picLocks noGrp="1" noChangeAspect="1"/>
          </p:cNvPicPr>
          <p:nvPr/>
        </p:nvPicPr>
        <p:blipFill>
          <a:blip r:embed="rId2"/>
          <a:stretch>
            <a:fillRect/>
          </a:stretch>
        </p:blipFill>
        <p:spPr bwMode="auto">
          <a:xfrm>
            <a:off x="5156200" y="1193800"/>
            <a:ext cx="3009900" cy="3390900"/>
          </a:xfrm>
          <a:prstGeom prst="rect">
            <a:avLst/>
          </a:prstGeom>
          <a:noFill/>
          <a:ln w="9525">
            <a:noFill/>
            <a:headEnd/>
            <a:tailEnd/>
          </a:ln>
        </p:spPr>
      </p:pic>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 + Radiation CROSS Trial</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Researchers studied 363 patients with esophageal cancer</a:t>
                </a:r>
              </a:p>
              <a:p>
                <a:pPr lvl="0" indent="0" marL="0">
                  <a:buNone/>
                </a:pPr>
                <a:r>
                  <a:rPr/>
                  <a:t>Patients were treated in two groups:</a:t>
                </a:r>
              </a:p>
              <a:p>
                <a:pPr lvl="0" indent="0" marL="0">
                  <a:buNone/>
                </a:pPr>
                <a:br/>
              </a:p>
              <a:p>
                <a:pPr lvl="0" indent="0" marL="0">
                  <a:buNone/>
                </a:pPr>
                <a:r>
                  <a:rPr b="1"/>
                  <a:t>Surgery Alone</a:t>
                </a:r>
              </a:p>
              <a:p>
                <a:pPr lvl="0" indent="0" marL="0">
                  <a:buNone/>
                </a:pPr>
                <a:r>
                  <a:rPr/>
                  <a:t>vs</a:t>
                </a:r>
              </a:p>
              <a:p>
                <a:pPr lvl="0" indent="0" marL="0">
                  <a:buNone/>
                </a:pPr>
                <a:r>
                  <a:rPr b="1"/>
                  <a:t>Chemotherapy + Radiation</a:t>
                </a:r>
                <a:r>
                  <a:rPr/>
                  <a:t> </a:t>
                </a:r>
                <a14:m>
                  <m:oMath xmlns:m="http://schemas.openxmlformats.org/officeDocument/2006/math">
                    <m:r>
                      <m:rPr>
                        <m:sty m:val="p"/>
                      </m:rPr>
                      <m:t>→</m:t>
                    </m:r>
                  </m:oMath>
                </a14:m>
                <a:r>
                  <a:rPr/>
                  <a:t> Surgery</a:t>
                </a:r>
              </a:p>
            </p:txBody>
          </p:sp>
        </mc:Choice>
      </mc:AlternateContent>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 + Radiation CROSS Trial</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Chemotherapy and radiation were given together over six weeks</a:t>
                </a:r>
                <a:br/>
                <a:br/>
                <a:br/>
              </a:p>
              <a:p>
                <a:pPr lvl="0" indent="0" marL="0">
                  <a:buNone/>
                </a:pPr>
                <a:r>
                  <a:rPr b="1"/>
                  <a:t>Surgery Alone</a:t>
                </a:r>
              </a:p>
              <a:p>
                <a:pPr lvl="0" indent="0" marL="0">
                  <a:buNone/>
                </a:pPr>
                <a:r>
                  <a:rPr/>
                  <a:t>vs</a:t>
                </a:r>
              </a:p>
              <a:p>
                <a:pPr lvl="0" indent="0" marL="0">
                  <a:buNone/>
                </a:pPr>
                <a:r>
                  <a:rPr b="1"/>
                  <a:t>Chemotherapy + Radiation</a:t>
                </a:r>
                <a:r>
                  <a:rPr/>
                  <a:t> </a:t>
                </a:r>
                <a14:m>
                  <m:oMath xmlns:m="http://schemas.openxmlformats.org/officeDocument/2006/math">
                    <m:r>
                      <m:rPr>
                        <m:sty m:val="p"/>
                      </m:rPr>
                      <m:t>→</m:t>
                    </m:r>
                  </m:oMath>
                </a14:m>
                <a:r>
                  <a:rPr/>
                  <a:t> Surgery </a:t>
                </a:r>
                <a14:m>
                  <m:oMath xmlns:m="http://schemas.openxmlformats.org/officeDocument/2006/math">
                    <m:r>
                      <m:rPr>
                        <m:sty m:val="p"/>
                      </m:rPr>
                      <m:t>⇒</m:t>
                    </m:r>
                  </m:oMath>
                </a14:m>
                <a:r>
                  <a:rPr/>
                  <a:t> Longer Survival</a:t>
                </a:r>
              </a:p>
            </p:txBody>
          </p:sp>
        </mc:Choice>
      </mc:AlternateContent>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 + Radiation CROSS Trial</a:t>
            </a:r>
          </a:p>
        </p:txBody>
      </p:sp>
      <p:sp>
        <p:nvSpPr>
          <p:cNvPr id="3" name="Content Placeholder 2"/>
          <p:cNvSpPr>
            <a:spLocks noGrp="1"/>
          </p:cNvSpPr>
          <p:nvPr>
            <p:ph idx="1"/>
          </p:nvPr>
        </p:nvSpPr>
        <p:spPr/>
        <p:txBody>
          <a:bodyPr/>
          <a:lstStyle/>
          <a:p>
            <a:pPr lvl="0" indent="0" marL="0">
              <a:buNone/>
            </a:pPr>
            <a:r>
              <a:rPr/>
              <a:t>Typical schedule for chemotherapy + radiation:</a:t>
            </a:r>
          </a:p>
          <a:p>
            <a:pPr lvl="0"/>
            <a:r>
              <a:rPr/>
              <a:t>Chemotherapy once per week for six weeks</a:t>
            </a:r>
          </a:p>
          <a:p>
            <a:pPr lvl="0"/>
            <a:r>
              <a:rPr/>
              <a:t>Radiation five days per week for six weeks (28 treatments)</a:t>
            </a:r>
          </a:p>
          <a:p>
            <a:pPr lvl="0"/>
            <a:r>
              <a:rPr/>
              <a:t>PET scan (or CT) 4 weeks after the end of radiation</a:t>
            </a:r>
          </a:p>
          <a:p>
            <a:pPr lvl="0"/>
            <a:r>
              <a:rPr/>
              <a:t>Surgery 8 weeks after the end of radiation</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 + Radiation - Side Effects</a:t>
            </a:r>
          </a:p>
        </p:txBody>
      </p:sp>
      <p:sp>
        <p:nvSpPr>
          <p:cNvPr id="3" name="Content Placeholder 2"/>
          <p:cNvSpPr>
            <a:spLocks noGrp="1"/>
          </p:cNvSpPr>
          <p:nvPr>
            <p:ph idx="1"/>
          </p:nvPr>
        </p:nvSpPr>
        <p:spPr/>
        <p:txBody>
          <a:bodyPr/>
          <a:lstStyle/>
          <a:p>
            <a:pPr lvl="0" indent="0" marL="0">
              <a:buNone/>
            </a:pPr>
            <a:r>
              <a:rPr/>
              <a:t>Kills cancer cells in the esophagus and lymph nodes</a:t>
            </a:r>
          </a:p>
          <a:p>
            <a:pPr lvl="0" indent="0" marL="0">
              <a:buNone/>
            </a:pPr>
            <a:r>
              <a:rPr/>
              <a:t>Can also cause irritation of the lining of the esophagus.</a:t>
            </a:r>
          </a:p>
          <a:p>
            <a:pPr lvl="0" indent="0" marL="0">
              <a:buNone/>
            </a:pPr>
            <a:r>
              <a:rPr/>
              <a:t>Swallowing can be difficult the last two weeks of therapy.</a:t>
            </a:r>
          </a:p>
          <a:p>
            <a:pPr lvl="0" indent="0" marL="0">
              <a:buNone/>
            </a:pPr>
            <a:r>
              <a:rPr/>
              <a:t>Feeding tube may be needed for hydration and nutrition.</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Locally-advanced Adenocarcinoma</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“Sandwich” chemotherapy given before and after surgery:</a:t>
                </a:r>
              </a:p>
              <a:p>
                <a:pPr lvl="0" indent="0" marL="0">
                  <a:buNone/>
                </a:pPr>
                <a:r>
                  <a:rPr/>
                  <a:t>Chemotherapy (8 weeks) </a:t>
                </a:r>
                <a14:m>
                  <m:oMath xmlns:m="http://schemas.openxmlformats.org/officeDocument/2006/math">
                    <m:r>
                      <m:rPr>
                        <m:sty m:val="p"/>
                      </m:rPr>
                      <m:t>→</m:t>
                    </m:r>
                  </m:oMath>
                </a14:m>
                <a:r>
                  <a:rPr/>
                  <a:t> Surgery </a:t>
                </a:r>
                <a14:m>
                  <m:oMath xmlns:m="http://schemas.openxmlformats.org/officeDocument/2006/math">
                    <m:r>
                      <m:rPr>
                        <m:sty m:val="p"/>
                      </m:rPr>
                      <m:t>→</m:t>
                    </m:r>
                  </m:oMath>
                </a14:m>
                <a:r>
                  <a:rPr/>
                  <a:t> Chemotherapy (8 weeks)</a:t>
                </a:r>
              </a:p>
              <a:p>
                <a:pPr lvl="0" indent="0" marL="0">
                  <a:buNone/>
                </a:pPr>
                <a:r>
                  <a:rPr/>
                  <a:t>Two different drug combinations:</a:t>
                </a:r>
              </a:p>
              <a:p>
                <a:pPr lvl="0"/>
                <a:r>
                  <a:rPr/>
                  <a:t>FLOT (more effective)</a:t>
                </a:r>
              </a:p>
              <a:p>
                <a:pPr lvl="0"/>
                <a:r>
                  <a:rPr/>
                  <a:t>FOLFOX (better tolerated)</a:t>
                </a:r>
              </a:p>
            </p:txBody>
          </p:sp>
        </mc:Choice>
      </mc:AlternateContent>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Cancer Staging</a:t>
            </a:r>
          </a:p>
        </p:txBody>
      </p:sp>
      <p:sp>
        <p:nvSpPr>
          <p:cNvPr id="3" name="Content Placeholder 2"/>
          <p:cNvSpPr>
            <a:spLocks noGrp="1"/>
          </p:cNvSpPr>
          <p:nvPr>
            <p:ph idx="1"/>
          </p:nvPr>
        </p:nvSpPr>
        <p:spPr/>
        <p:txBody>
          <a:bodyPr/>
          <a:lstStyle/>
          <a:p>
            <a:pPr lvl="0" indent="0" marL="0">
              <a:buNone/>
            </a:pPr>
            <a:r>
              <a:rPr/>
              <a:t>Staging refers to the tests to determine</a:t>
            </a:r>
          </a:p>
          <a:p>
            <a:pPr lvl="0"/>
            <a:r>
              <a:rPr/>
              <a:t>How large is the tumor?</a:t>
            </a:r>
          </a:p>
          <a:p>
            <a:pPr lvl="0"/>
            <a:r>
              <a:rPr/>
              <a:t>Has there been spread to lymph nodes?</a:t>
            </a:r>
          </a:p>
          <a:p>
            <a:pPr lvl="0"/>
            <a:r>
              <a:rPr/>
              <a:t>Has it spread to other parts of the body?</a:t>
            </a:r>
          </a:p>
          <a:p>
            <a:pPr lvl="0" indent="0" marL="0">
              <a:buNone/>
            </a:pPr>
            <a:r>
              <a:rPr b="1"/>
              <a:t>Treatment options depend upon the cancer stage</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“Sandwich” Chemotherapy Drugs</a:t>
            </a:r>
          </a:p>
        </p:txBody>
      </p:sp>
      <p:sp>
        <p:nvSpPr>
          <p:cNvPr id="3" name="Content Placeholder 2"/>
          <p:cNvSpPr>
            <a:spLocks noGrp="1"/>
          </p:cNvSpPr>
          <p:nvPr>
            <p:ph idx="1" sz="half"/>
          </p:nvPr>
        </p:nvSpPr>
        <p:spPr/>
        <p:txBody>
          <a:bodyPr/>
          <a:lstStyle/>
          <a:p>
            <a:pPr lvl="0" indent="0" marL="0">
              <a:buNone/>
            </a:pPr>
            <a:r>
              <a:rPr b="1"/>
              <a:t>FLOT</a:t>
            </a:r>
          </a:p>
          <a:p>
            <a:pPr lvl="0"/>
            <a:r>
              <a:rPr/>
              <a:t>5-FU</a:t>
            </a:r>
          </a:p>
          <a:p>
            <a:pPr lvl="0"/>
            <a:r>
              <a:rPr/>
              <a:t>Leucovorion</a:t>
            </a:r>
          </a:p>
          <a:p>
            <a:pPr lvl="0"/>
            <a:r>
              <a:rPr/>
              <a:t>Oxaliplatin</a:t>
            </a:r>
          </a:p>
          <a:p>
            <a:pPr lvl="0"/>
            <a:r>
              <a:rPr/>
              <a:t>Taxotere</a:t>
            </a:r>
          </a:p>
        </p:txBody>
      </p:sp>
      <p:sp>
        <p:nvSpPr>
          <p:cNvPr id="4" name="Content Placeholder 3"/>
          <p:cNvSpPr>
            <a:spLocks noGrp="1"/>
          </p:cNvSpPr>
          <p:nvPr>
            <p:ph idx="2" sz="half"/>
          </p:nvPr>
        </p:nvSpPr>
        <p:spPr/>
        <p:txBody>
          <a:bodyPr/>
          <a:lstStyle/>
          <a:p>
            <a:pPr lvl="0" indent="0" marL="0">
              <a:buNone/>
            </a:pPr>
            <a:r>
              <a:rPr b="1"/>
              <a:t>FOLFOX</a:t>
            </a:r>
          </a:p>
          <a:p>
            <a:pPr lvl="0"/>
            <a:r>
              <a:rPr/>
              <a:t>5-FU</a:t>
            </a:r>
          </a:p>
          <a:p>
            <a:pPr lvl="0"/>
            <a:r>
              <a:rPr/>
              <a:t>Leucovorin</a:t>
            </a:r>
          </a:p>
          <a:p>
            <a:pPr lvl="0"/>
            <a:r>
              <a:rPr/>
              <a:t>Oxaliplatin</a:t>
            </a:r>
          </a:p>
        </p:txBody>
      </p:sp>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Adenocarcinoma Treatment Options</a:t>
            </a:r>
          </a:p>
        </p:txBody>
      </p:sp>
      <p:sp>
        <p:nvSpPr>
          <p:cNvPr id="3" name="Content Placeholder 2"/>
          <p:cNvSpPr>
            <a:spLocks noGrp="1"/>
          </p:cNvSpPr>
          <p:nvPr>
            <p:ph idx="1" sz="half"/>
          </p:nvPr>
        </p:nvSpPr>
        <p:spPr/>
        <p:txBody>
          <a:bodyPr/>
          <a:lstStyle/>
          <a:p>
            <a:pPr lvl="0" indent="0" marL="0">
              <a:buNone/>
            </a:pPr>
            <a:r>
              <a:rPr b="1"/>
              <a:t>Chemo + Radiation</a:t>
            </a:r>
          </a:p>
          <a:p>
            <a:pPr lvl="0"/>
            <a:r>
              <a:rPr/>
              <a:t>Chemo + Radiation (6 weeks)</a:t>
            </a:r>
          </a:p>
          <a:p>
            <a:pPr lvl="0"/>
            <a:r>
              <a:rPr/>
              <a:t>Surgery</a:t>
            </a:r>
          </a:p>
        </p:txBody>
      </p:sp>
      <p:sp>
        <p:nvSpPr>
          <p:cNvPr id="4" name="Content Placeholder 3"/>
          <p:cNvSpPr>
            <a:spLocks noGrp="1"/>
          </p:cNvSpPr>
          <p:nvPr>
            <p:ph idx="2" sz="half"/>
          </p:nvPr>
        </p:nvSpPr>
        <p:spPr/>
        <p:txBody>
          <a:bodyPr/>
          <a:lstStyle/>
          <a:p>
            <a:pPr lvl="0" indent="0" marL="0">
              <a:buNone/>
            </a:pPr>
            <a:r>
              <a:rPr b="1"/>
              <a:t>Chemotherapy</a:t>
            </a:r>
          </a:p>
          <a:p>
            <a:pPr lvl="0"/>
            <a:r>
              <a:rPr/>
              <a:t>Chemotherapy (8 weeks)</a:t>
            </a:r>
          </a:p>
          <a:p>
            <a:pPr lvl="0"/>
            <a:r>
              <a:rPr/>
              <a:t>Surgery</a:t>
            </a:r>
          </a:p>
          <a:p>
            <a:pPr lvl="0"/>
            <a:r>
              <a:rPr/>
              <a:t>Chemotherapy (8 weeks)</a:t>
            </a:r>
          </a:p>
        </p:txBody>
      </p:sp>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Adenocarcinoma Treatment Options</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indent="0" marL="0">
                  <a:buNone/>
                </a:pPr>
                <a:r>
                  <a:rPr b="1"/>
                  <a:t>CROSS Chemo + Radiation</a:t>
                </a:r>
              </a:p>
              <a:p>
                <a:pPr lvl="0"/>
                <a:r>
                  <a:rPr/>
                  <a:t>Longer track record (14 years)</a:t>
                </a:r>
              </a:p>
              <a:p>
                <a:pPr lvl="0"/>
                <a:r>
                  <a:rPr/>
                  <a:t>Better tolerated</a:t>
                </a:r>
              </a:p>
              <a:p>
                <a:pPr lvl="0"/>
                <a:r>
                  <a:rPr/>
                  <a:t>Port usually placed</a:t>
                </a:r>
              </a:p>
              <a:p>
                <a:pPr lvl="0"/>
                <a:r>
                  <a:rPr/>
                  <a:t>Eating gets worse </a:t>
                </a:r>
                <a14:m>
                  <m:oMath xmlns:m="http://schemas.openxmlformats.org/officeDocument/2006/math">
                    <m:r>
                      <m:rPr>
                        <m:sty m:val="p"/>
                      </m:rPr>
                      <m:t>→</m:t>
                    </m:r>
                  </m:oMath>
                </a14:m>
                <a:r>
                  <a:rPr/>
                  <a:t> better</a:t>
                </a:r>
              </a:p>
              <a:p>
                <a:pPr lvl="0"/>
                <a:r>
                  <a:rPr/>
                  <a:t>May need feeding tube</a:t>
                </a:r>
              </a:p>
            </p:txBody>
          </p:sp>
        </mc:Choice>
      </mc:AlternateContent>
      <p:sp>
        <p:nvSpPr>
          <p:cNvPr id="4" name="Content Placeholder 3"/>
          <p:cNvSpPr>
            <a:spLocks noGrp="1"/>
          </p:cNvSpPr>
          <p:nvPr>
            <p:ph idx="2" sz="half"/>
          </p:nvPr>
        </p:nvSpPr>
        <p:spPr/>
        <p:txBody>
          <a:bodyPr/>
          <a:lstStyle/>
          <a:p>
            <a:pPr lvl="0" indent="0" marL="0">
              <a:buNone/>
            </a:pPr>
            <a:r>
              <a:rPr b="1"/>
              <a:t>FLOT Chemotherapy</a:t>
            </a:r>
          </a:p>
          <a:p>
            <a:pPr lvl="0"/>
            <a:r>
              <a:rPr/>
              <a:t>More effective than CROSS</a:t>
            </a:r>
          </a:p>
          <a:p>
            <a:pPr lvl="0"/>
            <a:r>
              <a:rPr/>
              <a:t>More side effects</a:t>
            </a:r>
          </a:p>
          <a:p>
            <a:pPr lvl="0"/>
            <a:r>
              <a:rPr/>
              <a:t>Port always required</a:t>
            </a:r>
          </a:p>
          <a:p>
            <a:pPr lvl="0"/>
            <a:r>
              <a:rPr/>
              <a:t>Eating gets slowly better</a:t>
            </a:r>
          </a:p>
          <a:p>
            <a:pPr lvl="0"/>
            <a:r>
              <a:rPr/>
              <a:t>Less likely to need feeding tube</a:t>
            </a:r>
          </a:p>
        </p:txBody>
      </p:sp>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 Administration</a:t>
            </a:r>
          </a:p>
        </p:txBody>
      </p:sp>
      <p:sp>
        <p:nvSpPr>
          <p:cNvPr id="3" name="Content Placeholder 2"/>
          <p:cNvSpPr>
            <a:spLocks noGrp="1"/>
          </p:cNvSpPr>
          <p:nvPr>
            <p:ph idx="1"/>
          </p:nvPr>
        </p:nvSpPr>
        <p:spPr/>
        <p:txBody>
          <a:bodyPr/>
          <a:lstStyle/>
          <a:p>
            <a:pPr lvl="0" indent="0" marL="0">
              <a:buNone/>
            </a:pPr>
            <a:r>
              <a:rPr/>
              <a:t>Most chemotherapy is administered by vein.</a:t>
            </a:r>
          </a:p>
          <a:p>
            <a:pPr lvl="0" indent="0" marL="0">
              <a:buNone/>
            </a:pPr>
            <a:r>
              <a:rPr/>
              <a:t>Several options exist to administer chemotherapy through veins:</a:t>
            </a:r>
          </a:p>
          <a:p>
            <a:pPr lvl="0"/>
            <a:r>
              <a:rPr/>
              <a:t>Intravenous catheter in peripheral veins</a:t>
            </a:r>
          </a:p>
          <a:p>
            <a:pPr lvl="0"/>
            <a:r>
              <a:rPr/>
              <a:t>Peripheral Intravenous Central Catheter (PICC)</a:t>
            </a:r>
          </a:p>
          <a:p>
            <a:pPr lvl="0"/>
            <a:r>
              <a:rPr/>
              <a:t>Central Venous port</a:t>
            </a:r>
          </a:p>
        </p:txBody>
      </p:sp>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Peripheral IV catheter</a:t>
            </a:r>
          </a:p>
        </p:txBody>
      </p:sp>
      <p:sp>
        <p:nvSpPr>
          <p:cNvPr id="3" name="Content Placeholder 2"/>
          <p:cNvSpPr>
            <a:spLocks noGrp="1"/>
          </p:cNvSpPr>
          <p:nvPr>
            <p:ph idx="1"/>
          </p:nvPr>
        </p:nvSpPr>
        <p:spPr/>
        <p:txBody>
          <a:bodyPr/>
          <a:lstStyle/>
          <a:p>
            <a:pPr lvl="0" indent="0" marL="0">
              <a:buNone/>
            </a:pPr>
            <a:r>
              <a:rPr/>
              <a:t>A peripheral IV catheter involves placing a small tube into the veins, which is then used to give fluids or chemotherapy</a:t>
            </a:r>
          </a:p>
          <a:p>
            <a:pPr lvl="0" indent="0" marL="0">
              <a:buNone/>
            </a:pPr>
            <a:r>
              <a:rPr/>
              <a:t>A new catheter is placed for each dose of chemotherapy</a:t>
            </a:r>
          </a:p>
        </p:txBody>
      </p:sp>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Intravenous Catheter in Peripheral Vein (“IV”)</a:t>
            </a:r>
          </a:p>
        </p:txBody>
      </p:sp>
      <p:sp>
        <p:nvSpPr>
          <p:cNvPr id="3" name="Content Placeholder 2"/>
          <p:cNvSpPr>
            <a:spLocks noGrp="1"/>
          </p:cNvSpPr>
          <p:nvPr>
            <p:ph idx="1" sz="half"/>
          </p:nvPr>
        </p:nvSpPr>
        <p:spPr/>
        <p:txBody>
          <a:bodyPr/>
          <a:lstStyle/>
          <a:p>
            <a:pPr lvl="0"/>
            <a:r>
              <a:rPr/>
              <a:t>IV catheter placed into a vein in the hand or arm</a:t>
            </a:r>
          </a:p>
          <a:p>
            <a:pPr lvl="0"/>
            <a:r>
              <a:rPr/>
              <a:t>Allows administration of chemotherapy and fluids</a:t>
            </a:r>
          </a:p>
          <a:p>
            <a:pPr lvl="0"/>
            <a:r>
              <a:rPr/>
              <a:t>Placed at the beginning of each dose</a:t>
            </a:r>
          </a:p>
          <a:p>
            <a:pPr lvl="0"/>
            <a:r>
              <a:rPr/>
              <a:t>Removed that day at the end of treatment</a:t>
            </a:r>
          </a:p>
          <a:p>
            <a:pPr lvl="0"/>
            <a:r>
              <a:rPr/>
              <a:t>Not suitable for FLOT chemotherapy</a:t>
            </a:r>
          </a:p>
        </p:txBody>
      </p:sp>
      <p:pic>
        <p:nvPicPr>
          <p:cNvPr descr="https://deidt7p41jzcy.cloudfront.net/peripheral-venous-catheter-427167-7_960_720-pixabay.jpg" id="0" name="Picture 1"/>
          <p:cNvPicPr>
            <a:picLocks noGrp="1" noChangeAspect="1"/>
          </p:cNvPicPr>
          <p:nvPr/>
        </p:nvPicPr>
        <p:blipFill>
          <a:blip r:embed="rId2"/>
          <a:stretch>
            <a:fillRect/>
          </a:stretch>
        </p:blipFill>
        <p:spPr bwMode="auto">
          <a:xfrm>
            <a:off x="5397500" y="1193800"/>
            <a:ext cx="2540000" cy="3390900"/>
          </a:xfrm>
          <a:prstGeom prst="rect">
            <a:avLst/>
          </a:prstGeom>
          <a:noFill/>
          <a:ln w="9525">
            <a:noFill/>
            <a:headEnd/>
            <a:tailEnd/>
          </a:ln>
        </p:spPr>
      </p:pic>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PICC Lines</a:t>
            </a:r>
          </a:p>
        </p:txBody>
      </p:sp>
      <p:sp>
        <p:nvSpPr>
          <p:cNvPr id="3" name="Content Placeholder 2"/>
          <p:cNvSpPr>
            <a:spLocks noGrp="1"/>
          </p:cNvSpPr>
          <p:nvPr>
            <p:ph idx="1" sz="half"/>
          </p:nvPr>
        </p:nvSpPr>
        <p:spPr/>
        <p:txBody>
          <a:bodyPr/>
          <a:lstStyle/>
          <a:p>
            <a:pPr lvl="0"/>
            <a:r>
              <a:rPr/>
              <a:t>Placed in Radiology</a:t>
            </a:r>
          </a:p>
          <a:p>
            <a:pPr lvl="0"/>
            <a:r>
              <a:rPr/>
              <a:t>Stay in place during all of treatment</a:t>
            </a:r>
          </a:p>
          <a:p>
            <a:pPr lvl="0"/>
            <a:r>
              <a:rPr/>
              <a:t>Can stay in place for weeks</a:t>
            </a:r>
          </a:p>
          <a:p>
            <a:pPr lvl="0"/>
            <a:r>
              <a:rPr/>
              <a:t>Special care is needed at home to keep it clean and dry</a:t>
            </a:r>
          </a:p>
          <a:p>
            <a:pPr lvl="0"/>
            <a:r>
              <a:rPr/>
              <a:t>Suitable for FLOT chemotherapy</a:t>
            </a:r>
          </a:p>
          <a:p>
            <a:pPr lvl="0" indent="0" marL="0">
              <a:buNone/>
            </a:pPr>
            <a:r>
              <a:rPr/>
              <a:t>Special care needed at home to keep catheter and dressing clean and dry</a:t>
            </a:r>
          </a:p>
        </p:txBody>
      </p:sp>
      <p:pic>
        <p:nvPicPr>
          <p:cNvPr descr="https://deidt7p41jzcy.cloudfront.net/comm_picc.jpeg" id="0" name="Picture 1"/>
          <p:cNvPicPr>
            <a:picLocks noGrp="1" noChangeAspect="1"/>
          </p:cNvPicPr>
          <p:nvPr/>
        </p:nvPicPr>
        <p:blipFill>
          <a:blip r:embed="rId2"/>
          <a:stretch>
            <a:fillRect/>
          </a:stretch>
        </p:blipFill>
        <p:spPr bwMode="auto">
          <a:xfrm>
            <a:off x="4648200" y="1397000"/>
            <a:ext cx="4038600" cy="2984500"/>
          </a:xfrm>
          <a:prstGeom prst="rect">
            <a:avLst/>
          </a:prstGeom>
          <a:noFill/>
          <a:ln w="9525">
            <a:noFill/>
            <a:headEnd/>
            <a:tailEnd/>
          </a:ln>
        </p:spPr>
      </p:pic>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a:r>
              <a:rPr/>
              <a:t>Implantable device that makes the administration of chemotherapy easier</a:t>
            </a:r>
          </a:p>
          <a:p>
            <a:pPr lvl="0"/>
            <a:r>
              <a:rPr/>
              <a:t>May shower within 24 hours</a:t>
            </a:r>
          </a:p>
          <a:p>
            <a:pPr lvl="0"/>
            <a:r>
              <a:rPr/>
              <a:t>No special care at home</a:t>
            </a:r>
          </a:p>
          <a:p>
            <a:pPr lvl="0"/>
            <a:r>
              <a:rPr/>
              <a:t>Suitable for FLOT chemotherapy</a:t>
            </a:r>
          </a:p>
          <a:p>
            <a:pPr lvl="0"/>
            <a:r>
              <a:rPr/>
              <a:t>Allows for blood draws</a:t>
            </a:r>
          </a:p>
        </p:txBody>
      </p:sp>
      <p:pic>
        <p:nvPicPr>
          <p:cNvPr descr="https://deidt7p41jzcy.cloudfront.net/cv_port.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a:r>
              <a:rPr/>
              <a:t>Placed underneath the skin below the right collarbone</a:t>
            </a:r>
          </a:p>
          <a:p>
            <a:pPr lvl="0"/>
            <a:r>
              <a:rPr/>
              <a:t>Incision in the neck (1/4”)</a:t>
            </a:r>
          </a:p>
          <a:p>
            <a:pPr lvl="0"/>
            <a:r>
              <a:rPr/>
              <a:t>Incision below the collarbone</a:t>
            </a:r>
          </a:p>
          <a:p>
            <a:pPr lvl="0"/>
            <a:r>
              <a:rPr/>
              <a:t>Sutures dissolve on their own</a:t>
            </a:r>
          </a:p>
          <a:p>
            <a:pPr lvl="0"/>
            <a:r>
              <a:rPr/>
              <a:t>“Superglue” on incisions</a:t>
            </a:r>
          </a:p>
        </p:txBody>
      </p:sp>
      <p:pic>
        <p:nvPicPr>
          <p:cNvPr descr="https://deidt7p41jzcy.cloudfront.net/cv_port_1700.png" id="0" name="Picture 1"/>
          <p:cNvPicPr>
            <a:picLocks noGrp="1" noChangeAspect="1"/>
          </p:cNvPicPr>
          <p:nvPr/>
        </p:nvPicPr>
        <p:blipFill>
          <a:blip r:embed="rId2"/>
          <a:stretch>
            <a:fillRect/>
          </a:stretch>
        </p:blipFill>
        <p:spPr bwMode="auto">
          <a:xfrm>
            <a:off x="4978400" y="1193800"/>
            <a:ext cx="3390900" cy="3390900"/>
          </a:xfrm>
          <a:prstGeom prst="rect">
            <a:avLst/>
          </a:prstGeom>
          <a:noFill/>
          <a:ln w="9525">
            <a:noFill/>
            <a:headEnd/>
            <a:tailEnd/>
          </a:ln>
        </p:spPr>
      </p:pic>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When it is time for chemotherapy, a needle is inserted through the skin into the port</a:t>
            </a:r>
          </a:p>
        </p:txBody>
      </p:sp>
      <p:pic>
        <p:nvPicPr>
          <p:cNvPr descr="https://deidt7p41jzcy.cloudfront.net/cv_port_detail_1700.png" id="0" name="Picture 1"/>
          <p:cNvPicPr>
            <a:picLocks noGrp="1" noChangeAspect="1"/>
          </p:cNvPicPr>
          <p:nvPr/>
        </p:nvPicPr>
        <p:blipFill>
          <a:blip r:embed="rId2"/>
          <a:stretch>
            <a:fillRect/>
          </a:stretch>
        </p:blipFill>
        <p:spPr bwMode="auto">
          <a:xfrm>
            <a:off x="4978400" y="1193800"/>
            <a:ext cx="3390900" cy="3390900"/>
          </a:xfrm>
          <a:prstGeom prst="rect">
            <a:avLst/>
          </a:prstGeom>
          <a:noFill/>
          <a:ln w="9525">
            <a:noFill/>
            <a:headEnd/>
            <a:tailEnd/>
          </a:ln>
        </p:spPr>
      </p:pic>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Cancer Staging</a:t>
            </a:r>
          </a:p>
        </p:txBody>
      </p:sp>
      <p:sp>
        <p:nvSpPr>
          <p:cNvPr id="3" name="Content Placeholder 2"/>
          <p:cNvSpPr>
            <a:spLocks noGrp="1"/>
          </p:cNvSpPr>
          <p:nvPr>
            <p:ph idx="1"/>
          </p:nvPr>
        </p:nvSpPr>
        <p:spPr/>
        <p:txBody>
          <a:bodyPr/>
          <a:lstStyle/>
          <a:p>
            <a:pPr lvl="0" indent="0" marL="0">
              <a:buNone/>
            </a:pPr>
            <a:br/>
            <a:br/>
          </a:p>
          <a:p>
            <a:pPr lvl="0"/>
            <a:r>
              <a:rPr b="1"/>
              <a:t>T</a:t>
            </a:r>
            <a:r>
              <a:rPr/>
              <a:t> = Tumor - Depth of growth into the wall</a:t>
            </a:r>
            <a:br/>
            <a:br/>
          </a:p>
          <a:p>
            <a:pPr lvl="0"/>
            <a:r>
              <a:rPr b="1"/>
              <a:t>N</a:t>
            </a:r>
            <a:r>
              <a:rPr/>
              <a:t> = Nodes - Spread to the lymph nodes</a:t>
            </a:r>
            <a:br/>
            <a:br/>
          </a:p>
          <a:p>
            <a:pPr lvl="0"/>
            <a:r>
              <a:rPr b="1"/>
              <a:t>M</a:t>
            </a:r>
            <a:r>
              <a:rPr/>
              <a:t> = Metastasis - Spread to liver, lungs, or bone</a:t>
            </a:r>
          </a:p>
        </p:txBody>
      </p:sp>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Restaging</a:t>
            </a:r>
          </a:p>
        </p:txBody>
      </p:sp>
      <p:sp>
        <p:nvSpPr>
          <p:cNvPr id="3" name="Content Placeholder 2"/>
          <p:cNvSpPr>
            <a:spLocks noGrp="1"/>
          </p:cNvSpPr>
          <p:nvPr>
            <p:ph idx="1"/>
          </p:nvPr>
        </p:nvSpPr>
        <p:spPr/>
        <p:txBody>
          <a:bodyPr/>
          <a:lstStyle/>
          <a:p>
            <a:pPr lvl="0" indent="0" marL="0">
              <a:buNone/>
            </a:pPr>
            <a:r>
              <a:rPr/>
              <a:t>CT or PET scan will be performed after preoperative therapy</a:t>
            </a:r>
          </a:p>
          <a:p>
            <a:pPr lvl="0" indent="0" marL="0">
              <a:buNone/>
            </a:pPr>
            <a:br/>
            <a:br/>
          </a:p>
          <a:p>
            <a:pPr lvl="0"/>
            <a:r>
              <a:rPr/>
              <a:t>Surgery performed after restaging</a:t>
            </a:r>
          </a:p>
          <a:p>
            <a:pPr lvl="0"/>
            <a:r>
              <a:rPr/>
              <a:t>Timing depends upon recovery from therapy</a:t>
            </a:r>
          </a:p>
        </p:txBody>
      </p:sp>
    </p:spTree>
  </p:cSl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Preparing for Cancer Treatment</a:t>
            </a:r>
          </a:p>
        </p:txBody>
      </p:sp>
      <p:sp>
        <p:nvSpPr>
          <p:cNvPr id="3" name="Content Placeholder 2"/>
          <p:cNvSpPr>
            <a:spLocks noGrp="1"/>
          </p:cNvSpPr>
          <p:nvPr>
            <p:ph idx="1"/>
          </p:nvPr>
        </p:nvSpPr>
        <p:spPr/>
        <p:txBody>
          <a:bodyPr/>
          <a:lstStyle/>
          <a:p>
            <a:pPr lvl="0"/>
            <a:r>
              <a:rPr/>
              <a:t>Primary Care Physician</a:t>
            </a:r>
          </a:p>
          <a:p>
            <a:pPr lvl="0"/>
            <a:r>
              <a:rPr/>
              <a:t>MyAtrium Portal</a:t>
            </a:r>
          </a:p>
          <a:p>
            <a:pPr lvl="0"/>
            <a:r>
              <a:rPr/>
              <a:t>Exercise</a:t>
            </a:r>
          </a:p>
          <a:p>
            <a:pPr lvl="0"/>
            <a:r>
              <a:rPr/>
              <a:t>Smoking Cessation</a:t>
            </a:r>
          </a:p>
          <a:p>
            <a:pPr lvl="0"/>
            <a:r>
              <a:rPr/>
              <a:t>Nutrition</a:t>
            </a:r>
          </a:p>
        </p:txBody>
      </p:sp>
    </p:spTree>
  </p:cSl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Primary Care Physician</a:t>
            </a:r>
          </a:p>
        </p:txBody>
      </p:sp>
    </p:spTree>
  </p:cSl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My Atrium Patient Portal</a:t>
            </a:r>
          </a:p>
        </p:txBody>
      </p:sp>
    </p:spTree>
  </p:cSl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Exercise</a:t>
            </a:r>
          </a:p>
        </p:txBody>
      </p:sp>
    </p:spTree>
  </p:cSl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Smoking Cessation</a:t>
            </a:r>
          </a:p>
        </p:txBody>
      </p:sp>
    </p:spTree>
  </p:cSl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GI Tract Anatomy</a:t>
            </a:r>
          </a:p>
        </p:txBody>
      </p:sp>
      <p:sp>
        <p:nvSpPr>
          <p:cNvPr id="3" name="Content Placeholder 2"/>
          <p:cNvSpPr>
            <a:spLocks noGrp="1"/>
          </p:cNvSpPr>
          <p:nvPr>
            <p:ph idx="1" sz="half"/>
          </p:nvPr>
        </p:nvSpPr>
        <p:spPr/>
        <p:txBody>
          <a:bodyPr/>
          <a:lstStyle/>
          <a:p>
            <a:pPr lvl="0"/>
            <a:r>
              <a:rPr/>
              <a:t>Esophagus delivers food to the stomach</a:t>
            </a:r>
          </a:p>
          <a:p>
            <a:pPr lvl="0"/>
            <a:r>
              <a:rPr/>
              <a:t>Stomach stores food and delivers it in small quantities to the jejunum</a:t>
            </a:r>
          </a:p>
          <a:p>
            <a:pPr lvl="0"/>
            <a:r>
              <a:rPr/>
              <a:t>Jejunum begins digestion in the small intestines</a:t>
            </a:r>
          </a:p>
        </p:txBody>
      </p:sp>
      <p:pic>
        <p:nvPicPr>
          <p:cNvPr descr="https://deidt7p41jzcy.cloudfront.net/Eso_Anatomy_Labels.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Protein Needs</a:t>
            </a:r>
          </a:p>
        </p:txBody>
      </p:sp>
      <p:sp>
        <p:nvSpPr>
          <p:cNvPr id="3" name="Content Placeholder 2"/>
          <p:cNvSpPr>
            <a:spLocks noGrp="1"/>
          </p:cNvSpPr>
          <p:nvPr>
            <p:ph idx="1"/>
          </p:nvPr>
        </p:nvSpPr>
        <p:spPr/>
        <p:txBody>
          <a:bodyPr/>
          <a:lstStyle/>
          <a:p>
            <a:pPr lvl="0"/>
            <a:r>
              <a:rPr/>
              <a:t>Men: Average 75 grams/day</a:t>
            </a:r>
          </a:p>
          <a:p>
            <a:pPr lvl="0"/>
            <a:r>
              <a:rPr/>
              <a:t>Women: Average 60 grams/day</a:t>
            </a:r>
          </a:p>
        </p:txBody>
      </p:sp>
    </p:spTree>
  </p:cSl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Protein Shakes</a:t>
            </a:r>
          </a:p>
        </p:txBody>
      </p:sp>
      <p:sp>
        <p:nvSpPr>
          <p:cNvPr id="3" name="Content Placeholder 2"/>
          <p:cNvSpPr>
            <a:spLocks noGrp="1"/>
          </p:cNvSpPr>
          <p:nvPr>
            <p:ph idx="1" sz="half"/>
          </p:nvPr>
        </p:nvSpPr>
        <p:spPr/>
        <p:txBody>
          <a:bodyPr/>
          <a:lstStyle/>
          <a:p>
            <a:pPr lvl="0" indent="0" marL="0">
              <a:buNone/>
            </a:pPr>
            <a:r>
              <a:rPr/>
              <a:t>Protein Shakes can provide protein with minimal sugar</a:t>
            </a:r>
          </a:p>
        </p:txBody>
      </p:sp>
      <p:sp>
        <p:nvSpPr>
          <p:cNvPr id="4" name="Content Placeholder 3"/>
          <p:cNvSpPr>
            <a:spLocks noGrp="1"/>
          </p:cNvSpPr>
          <p:nvPr>
            <p:ph idx="2" sz="half"/>
          </p:nvPr>
        </p:nvSpPr>
        <p:spPr/>
        <p:txBody>
          <a:bodyPr/>
          <a:lstStyle/>
          <a:p>
            <a:pPr lvl="0" indent="0" marL="0">
              <a:buNone/>
            </a:pPr>
            <a:r>
              <a:rPr/>
              <a:t>Protein Shakes </a:t>
            </a:r>
          </a:p>
        </p:txBody>
      </p:sp>
    </p:spTree>
  </p:cSl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Feeding Tubes</a:t>
            </a:r>
          </a:p>
        </p:txBody>
      </p:sp>
      <p:sp>
        <p:nvSpPr>
          <p:cNvPr id="3" name="Content Placeholder 2"/>
          <p:cNvSpPr>
            <a:spLocks noGrp="1"/>
          </p:cNvSpPr>
          <p:nvPr>
            <p:ph idx="1" sz="half"/>
          </p:nvPr>
        </p:nvSpPr>
        <p:spPr/>
        <p:txBody>
          <a:bodyPr/>
          <a:lstStyle/>
          <a:p>
            <a:pPr lvl="0" indent="0" marL="0">
              <a:buNone/>
            </a:pPr>
            <a:r>
              <a:rPr/>
              <a:t>Jejunostomy = Small Intestine </a:t>
            </a:r>
          </a:p>
        </p:txBody>
      </p:sp>
      <p:sp>
        <p:nvSpPr>
          <p:cNvPr id="4" name="Content Placeholder 3"/>
          <p:cNvSpPr>
            <a:spLocks noGrp="1"/>
          </p:cNvSpPr>
          <p:nvPr>
            <p:ph idx="2" sz="half"/>
          </p:nvPr>
        </p:nvSpPr>
        <p:spPr/>
        <p:txBody>
          <a:bodyPr/>
          <a:lstStyle/>
          <a:p>
            <a:pPr lvl="0" indent="0" marL="0">
              <a:buNone/>
            </a:pPr>
            <a:r>
              <a:rPr/>
              <a:t>Gastrostomy = Stomach </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Layers of the Wall</a:t>
            </a:r>
          </a:p>
        </p:txBody>
      </p:sp>
      <p:sp>
        <p:nvSpPr>
          <p:cNvPr id="3" name="Content Placeholder 2"/>
          <p:cNvSpPr>
            <a:spLocks noGrp="1"/>
          </p:cNvSpPr>
          <p:nvPr>
            <p:ph idx="1" sz="half"/>
          </p:nvPr>
        </p:nvSpPr>
        <p:spPr/>
        <p:txBody>
          <a:bodyPr/>
          <a:lstStyle/>
          <a:p>
            <a:pPr lvl="0"/>
            <a:r>
              <a:rPr/>
              <a:t>Mucosa - Inner layer</a:t>
            </a:r>
            <a:br/>
            <a:br/>
          </a:p>
          <a:p>
            <a:pPr lvl="0"/>
            <a:r>
              <a:rPr/>
              <a:t>Muscle wall (muscularis)</a:t>
            </a:r>
            <a:br/>
            <a:br/>
          </a:p>
          <a:p>
            <a:pPr lvl="0"/>
            <a:r>
              <a:rPr/>
              <a:t>Lymph nodes located in fat outside the muscle</a:t>
            </a:r>
          </a:p>
        </p:txBody>
      </p:sp>
      <p:pic>
        <p:nvPicPr>
          <p:cNvPr descr="https://deidt7p41jzcy.cloudfront.net/tumor1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Gastrostomy Tube</a:t>
            </a:r>
          </a:p>
        </p:txBody>
      </p:sp>
      <p:sp>
        <p:nvSpPr>
          <p:cNvPr id="3" name="Content Placeholder 2"/>
          <p:cNvSpPr>
            <a:spLocks noGrp="1"/>
          </p:cNvSpPr>
          <p:nvPr>
            <p:ph idx="1"/>
          </p:nvPr>
        </p:nvSpPr>
        <p:spPr/>
        <p:txBody>
          <a:bodyPr/>
          <a:lstStyle/>
          <a:p>
            <a:pPr lvl="0" indent="0" marL="0">
              <a:buNone/>
            </a:pPr>
            <a:r>
              <a:rPr/>
              <a:t>Feeding Gastrostomy</a:t>
            </a:r>
          </a:p>
          <a:p>
            <a:pPr lvl="0" indent="0" marL="0">
              <a:buNone/>
            </a:pPr>
            <a:r>
              <a:rPr/>
              <a:t>A gastrostomy tube allows feeding with a syringe, which can be done several times per day.</a:t>
            </a:r>
          </a:p>
          <a:p>
            <a:pPr lvl="0" indent="0" marL="0">
              <a:buNone/>
            </a:pPr>
            <a:r>
              <a:rPr/>
              <a:t>When it’s not being used, the gastrostomy tube can be hidden underneath clothing.</a:t>
            </a:r>
          </a:p>
          <a:p>
            <a:pPr lvl="0" indent="0" marL="0">
              <a:buNone/>
            </a:pPr>
            <a:r>
              <a:rPr/>
              <a:t>For patient who later need surgery on the esophagus, it will be necessary to remove the</a:t>
            </a:r>
          </a:p>
          <a:p>
            <a:pPr lvl="0" indent="0" marL="0">
              <a:buNone/>
            </a:pPr>
            <a:r>
              <a:rPr/>
              <a:t>gastrostomy tube and place a jejunostomy tube, as the stomach frequently used to create a new</a:t>
            </a:r>
          </a:p>
          <a:p>
            <a:pPr lvl="0" indent="0" marL="0">
              <a:buNone/>
            </a:pPr>
            <a:r>
              <a:rPr/>
              <a:t>esophagus</a:t>
            </a:r>
          </a:p>
        </p:txBody>
      </p:sp>
    </p:spTree>
  </p:cSl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Gastrostomy Tube Methods</a:t>
            </a:r>
          </a:p>
        </p:txBody>
      </p:sp>
      <p:sp>
        <p:nvSpPr>
          <p:cNvPr id="3" name="Content Placeholder 2"/>
          <p:cNvSpPr>
            <a:spLocks noGrp="1"/>
          </p:cNvSpPr>
          <p:nvPr>
            <p:ph idx="1"/>
          </p:nvPr>
        </p:nvSpPr>
        <p:spPr/>
        <p:txBody>
          <a:bodyPr/>
          <a:lstStyle/>
          <a:p>
            <a:pPr lvl="0" indent="0" marL="0">
              <a:buNone/>
            </a:pPr>
            <a:r>
              <a:rPr/>
              <a:t>A gastrostomy tube can be placed either by endoscopy, which is called a PEG tube</a:t>
            </a:r>
          </a:p>
          <a:p>
            <a:pPr lvl="0" indent="0" marL="0">
              <a:buNone/>
            </a:pPr>
            <a:r>
              <a:rPr/>
              <a:t>A gastrostomy tube can also be placed by laparoscopy, which is usually preferred if surgery on the esophagus is planned in the future.</a:t>
            </a:r>
          </a:p>
          <a:p>
            <a:pPr lvl="0" indent="0" marL="0">
              <a:buNone/>
            </a:pPr>
            <a:r>
              <a:rPr/>
              <a:t>Your surgeon will help you decide which kind of tube is best for you. This is especially important if you will need esophageal surgery in the future, as the stomach is frequently used to make a new esophagus</a:t>
            </a:r>
          </a:p>
        </p:txBody>
      </p:sp>
    </p:spTree>
  </p:cSl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Gastrostomy Tube</a:t>
            </a:r>
          </a:p>
        </p:txBody>
      </p:sp>
      <p:sp>
        <p:nvSpPr>
          <p:cNvPr id="3" name="Content Placeholder 2"/>
          <p:cNvSpPr>
            <a:spLocks noGrp="1"/>
          </p:cNvSpPr>
          <p:nvPr>
            <p:ph idx="1"/>
          </p:nvPr>
        </p:nvSpPr>
        <p:spPr/>
        <p:txBody>
          <a:bodyPr/>
          <a:lstStyle/>
          <a:p>
            <a:pPr lvl="0"/>
            <a:r>
              <a:rPr/>
              <a:t>Outpatient Placement (go home the same day)</a:t>
            </a:r>
          </a:p>
          <a:p>
            <a:pPr lvl="0"/>
            <a:r>
              <a:rPr/>
              <a:t>Central venous port can be placed at the same time (if needed)</a:t>
            </a:r>
          </a:p>
        </p:txBody>
      </p:sp>
    </p:spTree>
  </p:cSl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Jejunostomy tube</a:t>
            </a:r>
          </a:p>
        </p:txBody>
      </p:sp>
      <p:sp>
        <p:nvSpPr>
          <p:cNvPr id="3" name="Content Placeholder 2"/>
          <p:cNvSpPr>
            <a:spLocks noGrp="1"/>
          </p:cNvSpPr>
          <p:nvPr>
            <p:ph idx="1"/>
          </p:nvPr>
        </p:nvSpPr>
        <p:spPr/>
        <p:txBody>
          <a:bodyPr/>
          <a:lstStyle/>
          <a:p>
            <a:pPr lvl="0" indent="0" marL="0">
              <a:buNone/>
            </a:pPr>
            <a:r>
              <a:rPr/>
              <a:t>The other type of feeding tube is a jejunostomy.</a:t>
            </a:r>
          </a:p>
          <a:p>
            <a:pPr lvl="0" indent="0" marL="0">
              <a:buNone/>
            </a:pPr>
            <a:r>
              <a:rPr/>
              <a:t>A jejunostomy tube tube is placed into the small intestines. Because the small intestine is used to receiving food in small quantities, a jejunostomy tube requires the use of a pump to deliver feedings gradually over a matter of hours.</a:t>
            </a:r>
          </a:p>
          <a:p>
            <a:pPr lvl="0" indent="0" marL="0">
              <a:buNone/>
            </a:pPr>
            <a:r>
              <a:rPr/>
              <a:t>In general, feedings are done at night in order to allow you to be active during the day</a:t>
            </a:r>
          </a:p>
        </p:txBody>
      </p:sp>
    </p:spTree>
  </p:cSl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Jejunostomy</a:t>
            </a:r>
          </a:p>
        </p:txBody>
      </p:sp>
      <p:sp>
        <p:nvSpPr>
          <p:cNvPr id="3" name="Content Placeholder 2"/>
          <p:cNvSpPr>
            <a:spLocks noGrp="1"/>
          </p:cNvSpPr>
          <p:nvPr>
            <p:ph idx="1"/>
          </p:nvPr>
        </p:nvSpPr>
        <p:spPr/>
        <p:txBody>
          <a:bodyPr/>
          <a:lstStyle/>
          <a:p>
            <a:pPr lvl="0" indent="0" marL="0">
              <a:buNone/>
            </a:pPr>
            <a:r>
              <a:rPr/>
              <a:t>A jejunostomy tube is used in cases where it’s not possible to place a gastrostomy tube, such as when there is a tumor in the stomach. A jejunostomy tube is routinely used after esophageal surgery, so in patients who need help with nutrition prior to surgery, it makes sense to put in a jejunostomy tube before surgery. The same tube can then be used for nutrition both before and after surgery.</a:t>
            </a:r>
          </a:p>
        </p:txBody>
      </p:sp>
    </p:spTree>
  </p:cSl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Surgery</a:t>
            </a:r>
          </a:p>
        </p:txBody>
      </p:sp>
      <p:sp>
        <p:nvSpPr>
          <p:cNvPr id="3" name="Content Placeholder 2"/>
          <p:cNvSpPr>
            <a:spLocks noGrp="1"/>
          </p:cNvSpPr>
          <p:nvPr>
            <p:ph idx="1"/>
          </p:nvPr>
        </p:nvSpPr>
        <p:spPr/>
        <p:txBody>
          <a:bodyPr/>
          <a:lstStyle/>
          <a:p>
            <a:pPr lvl="0" indent="0" marL="0">
              <a:buNone/>
            </a:pPr>
            <a:r>
              <a:rPr>
                <a:hlinkClick r:id="rId2"/>
              </a:rPr>
              <a:t>Surgery Slideshow</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Early Stage Cancers</a:t>
            </a:r>
          </a:p>
        </p:txBody>
      </p:sp>
      <p:sp>
        <p:nvSpPr>
          <p:cNvPr id="3" name="Content Placeholder 2"/>
          <p:cNvSpPr>
            <a:spLocks noGrp="1"/>
          </p:cNvSpPr>
          <p:nvPr>
            <p:ph idx="1" sz="half"/>
          </p:nvPr>
        </p:nvSpPr>
        <p:spPr/>
        <p:txBody>
          <a:bodyPr/>
          <a:lstStyle/>
          <a:p>
            <a:pPr lvl="0" indent="0" marL="0">
              <a:buNone/>
            </a:pPr>
            <a:br/>
            <a:br/>
            <a:r>
              <a:rPr/>
              <a:t>Cancers start on the very inside of the layer called the mucosa</a:t>
            </a:r>
          </a:p>
        </p:txBody>
      </p:sp>
      <p:pic>
        <p:nvPicPr>
          <p:cNvPr descr="https://deidt7p41jzcy.cloudfront.net/tumor21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br/>
            <a:br/>
            <a:r>
              <a:rPr/>
              <a:t>Over time, cancers can grow into the muscular wall</a:t>
            </a:r>
          </a:p>
        </p:txBody>
      </p:sp>
      <p:pic>
        <p:nvPicPr>
          <p:cNvPr descr="https://deidt7p41jzcy.cloudfront.net/tumor24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Lymph Nodes</a:t>
            </a:r>
          </a:p>
        </p:txBody>
      </p:sp>
      <p:sp>
        <p:nvSpPr>
          <p:cNvPr id="3" name="Content Placeholder 2"/>
          <p:cNvSpPr>
            <a:spLocks noGrp="1"/>
          </p:cNvSpPr>
          <p:nvPr>
            <p:ph idx="1" sz="half"/>
          </p:nvPr>
        </p:nvSpPr>
        <p:spPr/>
        <p:txBody>
          <a:bodyPr/>
          <a:lstStyle/>
          <a:p>
            <a:pPr lvl="0" indent="0" marL="0">
              <a:buNone/>
            </a:pPr>
            <a:br/>
            <a:br/>
            <a:r>
              <a:rPr/>
              <a:t>In some cases, cancer cells can break off from the main tumor and spread to lymph nodes</a:t>
            </a:r>
          </a:p>
        </p:txBody>
      </p:sp>
      <p:pic>
        <p:nvPicPr>
          <p:cNvPr descr="https://deidt7p41jzcy.cloudfront.net/tumor25b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 Stage</a:t>
            </a:r>
          </a:p>
        </p:txBody>
      </p:sp>
      <p:sp>
        <p:nvSpPr>
          <p:cNvPr id="3" name="Content Placeholder 2"/>
          <p:cNvSpPr>
            <a:spLocks noGrp="1"/>
          </p:cNvSpPr>
          <p:nvPr>
            <p:ph idx="1" sz="half"/>
          </p:nvPr>
        </p:nvSpPr>
        <p:spPr/>
        <p:txBody>
          <a:bodyPr/>
          <a:lstStyle/>
          <a:p>
            <a:pPr lvl="0" indent="0" marL="0">
              <a:buNone/>
            </a:pPr>
            <a:br/>
            <a:br/>
            <a:r>
              <a:rPr/>
              <a:t>Cancers are categorized based upon the thickness of the tumor, known as the T stage</a:t>
            </a:r>
          </a:p>
        </p:txBody>
      </p:sp>
      <p:pic>
        <p:nvPicPr>
          <p:cNvPr descr="https://deidt7p41jzcy.cloudfront.net/tumor_t_full.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TotalTime>
  <Words>42</Words>
  <Application>Microsoft Macintosh PowerPoint</Application>
  <PresentationFormat>On-screen Show (16:9)</PresentationFormat>
  <Paragraphs>13</Paragraphs>
  <Slides>4</Slides>
  <Notes>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vt:i4>
      </vt:variant>
    </vt:vector>
  </HeadingPairs>
  <TitlesOfParts>
    <vt:vector size="7" baseType="lpstr">
      <vt:lpstr>Arial</vt:lpstr>
      <vt:lpstr>Calibri</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Adenocarcinoma of the Esophagus and GE Junction</dc:title>
  <dc:creator/>
  <cp:keywords/>
  <dcterms:created xsi:type="dcterms:W3CDTF">2025-01-06T23:14:16Z</dcterms:created>
  <dcterms:modified xsi:type="dcterms:W3CDTF">2025-01-06T23:14:16Z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bibliography">
    <vt:lpwstr>zotero.bib</vt:lpwstr>
  </property>
  <property fmtid="{D5CDD505-2E9C-101B-9397-08002B2CF9AE}" pid="4" name="editor">
    <vt:lpwstr>visual</vt:lpwstr>
  </property>
  <property fmtid="{D5CDD505-2E9C-101B-9397-08002B2CF9AE}" pid="5" name="header-includes">
    <vt:lpwstr/>
  </property>
  <property fmtid="{D5CDD505-2E9C-101B-9397-08002B2CF9AE}" pid="6" name="include-after">
    <vt:lpwstr/>
  </property>
  <property fmtid="{D5CDD505-2E9C-101B-9397-08002B2CF9AE}" pid="7" name="include-before">
    <vt:lpwstr/>
  </property>
  <property fmtid="{D5CDD505-2E9C-101B-9397-08002B2CF9AE}" pid="8" name="labels">
    <vt:lpwstr/>
  </property>
  <property fmtid="{D5CDD505-2E9C-101B-9397-08002B2CF9AE}" pid="9" name="toc-title">
    <vt:lpwstr>Table of contents</vt:lpwstr>
  </property>
</Properties>
</file>